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73" r:id="rId2"/>
    <p:sldId id="335" r:id="rId3"/>
    <p:sldId id="259" r:id="rId4"/>
    <p:sldId id="276" r:id="rId5"/>
    <p:sldId id="278" r:id="rId6"/>
    <p:sldId id="310" r:id="rId7"/>
    <p:sldId id="311" r:id="rId8"/>
    <p:sldId id="281" r:id="rId9"/>
    <p:sldId id="340" r:id="rId10"/>
    <p:sldId id="309" r:id="rId11"/>
    <p:sldId id="279" r:id="rId12"/>
    <p:sldId id="283" r:id="rId13"/>
    <p:sldId id="282" r:id="rId14"/>
    <p:sldId id="313" r:id="rId15"/>
    <p:sldId id="284" r:id="rId16"/>
    <p:sldId id="285" r:id="rId17"/>
    <p:sldId id="286" r:id="rId18"/>
    <p:sldId id="314" r:id="rId19"/>
    <p:sldId id="266" r:id="rId20"/>
    <p:sldId id="317" r:id="rId21"/>
    <p:sldId id="321" r:id="rId22"/>
    <p:sldId id="323" r:id="rId23"/>
    <p:sldId id="324" r:id="rId24"/>
    <p:sldId id="326" r:id="rId25"/>
    <p:sldId id="327" r:id="rId26"/>
    <p:sldId id="339" r:id="rId27"/>
    <p:sldId id="287" r:id="rId28"/>
    <p:sldId id="288" r:id="rId29"/>
    <p:sldId id="336" r:id="rId30"/>
    <p:sldId id="341" r:id="rId31"/>
    <p:sldId id="33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76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8A5B9-FDA1-481E-B64B-C9DA0DA8BED5}" type="datetimeFigureOut">
              <a:rPr lang="pt-BR" smtClean="0"/>
              <a:pPr/>
              <a:t>08/02/2017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67CAE-28F5-49EF-9A1D-4A44CC7BB0F3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57F99-3716-4E45-92FC-4BC5339725C1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57F99-3716-4E45-92FC-4BC5339725C1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57F99-3716-4E45-92FC-4BC5339725C1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67CAE-28F5-49EF-9A1D-4A44CC7BB0F3}" type="slidenum">
              <a:rPr lang="pt-BR" smtClean="0"/>
              <a:pPr/>
              <a:t>29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57F99-3716-4E45-92FC-4BC5339725C1}" type="slidenum">
              <a:rPr lang="pt-BR" smtClean="0">
                <a:solidFill>
                  <a:prstClr val="black"/>
                </a:solidFill>
              </a:rPr>
              <a:pPr/>
              <a:t>30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57F99-3716-4E45-92FC-4BC5339725C1}" type="slidenum">
              <a:rPr lang="pt-BR" smtClean="0">
                <a:solidFill>
                  <a:prstClr val="black"/>
                </a:solidFill>
              </a:rPr>
              <a:pPr/>
              <a:t>31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t-B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F0E4-789B-4E7C-A34D-D85EF0E535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D253A9-FC6D-40B5-A7AE-3163D76703BF}" type="slidenum">
              <a:rPr lang="pt-BR" smtClean="0">
                <a:solidFill>
                  <a:prstClr val="black"/>
                </a:solidFill>
              </a:rPr>
              <a:pPr/>
              <a:t>‹#›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F0E4-789B-4E7C-A34D-D85EF0E535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53A9-FC6D-40B5-A7AE-3163D76703B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F0E4-789B-4E7C-A34D-D85EF0E535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53A9-FC6D-40B5-A7AE-3163D76703B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F0E4-789B-4E7C-A34D-D85EF0E535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53A9-FC6D-40B5-A7AE-3163D76703B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F0E4-789B-4E7C-A34D-D85EF0E535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53A9-FC6D-40B5-A7AE-3163D76703B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F0E4-789B-4E7C-A34D-D85EF0E535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53A9-FC6D-40B5-A7AE-3163D76703B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F0E4-789B-4E7C-A34D-D85EF0E535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53A9-FC6D-40B5-A7AE-3163D76703B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F0E4-789B-4E7C-A34D-D85EF0E535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53A9-FC6D-40B5-A7AE-3163D76703B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F0E4-789B-4E7C-A34D-D85EF0E535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53A9-FC6D-40B5-A7AE-3163D76703B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F0E4-789B-4E7C-A34D-D85EF0E535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53A9-FC6D-40B5-A7AE-3163D76703B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F0E4-789B-4E7C-A34D-D85EF0E535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53A9-FC6D-40B5-A7AE-3163D76703B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F0E4-789B-4E7C-A34D-D85EF0E535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253A9-FC6D-40B5-A7AE-3163D76703B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0.jpeg"/><Relationship Id="rId18" Type="http://schemas.openxmlformats.org/officeDocument/2006/relationships/image" Target="../media/image44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8.jpe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5" Type="http://schemas.openxmlformats.org/officeDocument/2006/relationships/image" Target="../media/image34.jpe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8688"/>
            <a:ext cx="6400800" cy="1752600"/>
          </a:xfrm>
        </p:spPr>
        <p:txBody>
          <a:bodyPr>
            <a:normAutofit/>
          </a:bodyPr>
          <a:lstStyle/>
          <a:p>
            <a:r>
              <a:rPr lang="pt-BR" sz="4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Lição 9</a:t>
            </a:r>
          </a:p>
          <a:p>
            <a:r>
              <a:rPr lang="pt-BR" sz="4800" b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Apocalipse 15-16 </a:t>
            </a:r>
            <a:endParaRPr lang="pt-BR" sz="4800" dirty="0"/>
          </a:p>
        </p:txBody>
      </p:sp>
      <p:sp>
        <p:nvSpPr>
          <p:cNvPr id="4" name="Rectangle 3"/>
          <p:cNvSpPr/>
          <p:nvPr/>
        </p:nvSpPr>
        <p:spPr>
          <a:xfrm>
            <a:off x="467544" y="931168"/>
            <a:ext cx="820891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LIVRO de </a:t>
            </a:r>
          </a:p>
          <a:p>
            <a:pPr algn="ctr"/>
            <a:r>
              <a:rPr lang="pt-BR" sz="9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APOCALIPSE</a:t>
            </a:r>
            <a:endParaRPr lang="pt-BR" sz="96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568952" cy="5832648"/>
          </a:xfrm>
        </p:spPr>
        <p:txBody>
          <a:bodyPr>
            <a:noAutofit/>
          </a:bodyPr>
          <a:lstStyle/>
          <a:p>
            <a:pPr algn="just" hangingPunct="0">
              <a:spcBef>
                <a:spcPts val="0"/>
              </a:spcBef>
              <a:tabLst>
                <a:tab pos="-685800" algn="l"/>
                <a:tab pos="-457200" algn="l"/>
                <a:tab pos="0" algn="l"/>
                <a:tab pos="285750" algn="l"/>
                <a:tab pos="514350" algn="l"/>
                <a:tab pos="74295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 B.	A Tribulação Na Terra (6 - 18)</a:t>
            </a:r>
          </a:p>
          <a:p>
            <a:pPr algn="just" hangingPunct="0">
              <a:spcBef>
                <a:spcPts val="0"/>
              </a:spcBef>
              <a:tabLst>
                <a:tab pos="-685800" algn="l"/>
                <a:tab pos="-457200" algn="l"/>
                <a:tab pos="0" algn="l"/>
                <a:tab pos="285750" algn="l"/>
                <a:tab pos="514350" algn="l"/>
                <a:tab pos="74295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400800" algn="l"/>
                <a:tab pos="6858000" algn="l"/>
                <a:tab pos="7315200" algn="l"/>
              </a:tabLst>
            </a:pPr>
            <a:endParaRPr lang="en-US" sz="1000" kern="50" dirty="0" smtClean="0">
              <a:ea typeface="Times New Roman"/>
            </a:endParaRPr>
          </a:p>
          <a:p>
            <a:pPr algn="just" hangingPunct="0">
              <a:spcBef>
                <a:spcPts val="0"/>
              </a:spcBef>
              <a:tabLst>
                <a:tab pos="-685800" algn="l"/>
                <a:tab pos="-457200" algn="l"/>
                <a:tab pos="0" algn="l"/>
                <a:tab pos="285750" algn="l"/>
                <a:tab pos="514350" algn="l"/>
                <a:tab pos="74295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1900" kern="50" dirty="0" smtClean="0">
                <a:solidFill>
                  <a:srgbClr val="000000"/>
                </a:solidFill>
                <a:ea typeface="Times New Roman"/>
              </a:rPr>
              <a:t>		   5.  </a:t>
            </a: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O Derramar das Sete Taças (15 - 16)</a:t>
            </a:r>
            <a:endParaRPr lang="en-US" sz="1900" kern="50" dirty="0" smtClean="0">
              <a:ea typeface="Times New Roman"/>
            </a:endParaRPr>
          </a:p>
          <a:p>
            <a:pPr algn="just" hangingPunct="0">
              <a:spcBef>
                <a:spcPts val="0"/>
              </a:spcBef>
              <a:tabLst>
                <a:tab pos="-685800" algn="l"/>
                <a:tab pos="-457200" algn="l"/>
                <a:tab pos="0" algn="l"/>
                <a:tab pos="285750" algn="l"/>
                <a:tab pos="514350" algn="l"/>
                <a:tab pos="74295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 </a:t>
            </a:r>
            <a:endParaRPr lang="en-US" sz="1900" kern="50" dirty="0" smtClean="0">
              <a:ea typeface="Times New Roman"/>
            </a:endParaRPr>
          </a:p>
          <a:p>
            <a:pPr marL="914400" marR="0" indent="-171450" algn="just" hangingPunct="0">
              <a:spcBef>
                <a:spcPts val="0"/>
              </a:spcBef>
              <a:spcAft>
                <a:spcPts val="0"/>
              </a:spcAft>
              <a:tabLst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a.  Preparações Finais (15:1 -16:1)</a:t>
            </a:r>
            <a:endParaRPr lang="en-US" sz="1900" kern="50" dirty="0" smtClean="0">
              <a:ea typeface="Times New Roman"/>
            </a:endParaRPr>
          </a:p>
          <a:p>
            <a:pPr algn="just" hangingPunct="0">
              <a:spcBef>
                <a:spcPts val="0"/>
              </a:spcBef>
              <a:tabLst>
                <a:tab pos="-685800" algn="l"/>
                <a:tab pos="-457200" algn="l"/>
                <a:tab pos="0" algn="l"/>
                <a:tab pos="285750" algn="l"/>
                <a:tab pos="514350" algn="l"/>
                <a:tab pos="74295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 </a:t>
            </a:r>
            <a:endParaRPr lang="en-US" sz="1900" kern="50" dirty="0" smtClean="0">
              <a:ea typeface="Times New Roman"/>
            </a:endParaRPr>
          </a:p>
          <a:p>
            <a:pPr marL="1143000" marR="0" indent="-228600" algn="just" hangingPunct="0">
              <a:spcBef>
                <a:spcPts val="0"/>
              </a:spcBef>
              <a:spcAft>
                <a:spcPts val="0"/>
              </a:spcAft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  1)  Os Santos No Céu (15:1-4)</a:t>
            </a:r>
            <a:endParaRPr lang="en-US" sz="1900" kern="50" dirty="0" smtClean="0">
              <a:ea typeface="Times New Roman"/>
            </a:endParaRPr>
          </a:p>
          <a:p>
            <a:pPr marL="1143000" marR="0" indent="-228600" algn="just" hangingPunct="0">
              <a:spcBef>
                <a:spcPts val="0"/>
              </a:spcBef>
              <a:spcAft>
                <a:spcPts val="0"/>
              </a:spcAft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  2)  O Templo No Céu (15:5 - 16:1)</a:t>
            </a:r>
            <a:endParaRPr lang="en-US" sz="1900" kern="50" dirty="0" smtClean="0">
              <a:ea typeface="Times New Roman"/>
            </a:endParaRPr>
          </a:p>
          <a:p>
            <a:pPr algn="just" hangingPunct="0">
              <a:spcBef>
                <a:spcPts val="0"/>
              </a:spcBef>
              <a:tabLst>
                <a:tab pos="-685800" algn="l"/>
                <a:tab pos="-457200" algn="l"/>
                <a:tab pos="0" algn="l"/>
                <a:tab pos="285750" algn="l"/>
                <a:tab pos="514350" algn="l"/>
                <a:tab pos="74295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 </a:t>
            </a:r>
            <a:endParaRPr lang="en-US" sz="1900" kern="50" dirty="0" smtClean="0">
              <a:ea typeface="Times New Roman"/>
            </a:endParaRPr>
          </a:p>
          <a:p>
            <a:pPr marL="914400" marR="0" indent="-171450" algn="just" hangingPunct="0">
              <a:spcBef>
                <a:spcPts val="0"/>
              </a:spcBef>
              <a:spcAft>
                <a:spcPts val="0"/>
              </a:spcAft>
              <a:tabLst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b</a:t>
            </a:r>
            <a:r>
              <a:rPr lang="pt-BR" sz="1900" b="1" kern="50" dirty="0" smtClean="0">
                <a:solidFill>
                  <a:srgbClr val="000000"/>
                </a:solidFill>
                <a:ea typeface="Times New Roman"/>
              </a:rPr>
              <a:t>.  As Sete Taças (16:2-21)</a:t>
            </a:r>
            <a:endParaRPr lang="en-US" sz="1900" b="1" kern="50" dirty="0" smtClean="0">
              <a:ea typeface="Times New Roman"/>
            </a:endParaRPr>
          </a:p>
          <a:p>
            <a:pPr algn="just" hangingPunct="0">
              <a:spcBef>
                <a:spcPts val="0"/>
              </a:spcBef>
              <a:tabLst>
                <a:tab pos="-685800" algn="l"/>
                <a:tab pos="-457200" algn="l"/>
                <a:tab pos="0" algn="l"/>
                <a:tab pos="285750" algn="l"/>
                <a:tab pos="514350" algn="l"/>
                <a:tab pos="74295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 </a:t>
            </a:r>
            <a:endParaRPr lang="en-US" sz="1900" kern="50" dirty="0" smtClean="0">
              <a:ea typeface="Times New Roman"/>
            </a:endParaRPr>
          </a:p>
          <a:p>
            <a:pPr marL="1435100" marR="0" lvl="0" indent="-449263" algn="just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A Primeira Taça = Chaga (16:2) </a:t>
            </a:r>
            <a:endParaRPr lang="en-US" sz="1900" kern="50" dirty="0" smtClean="0">
              <a:ea typeface="Times New Roman"/>
            </a:endParaRPr>
          </a:p>
          <a:p>
            <a:pPr marL="1435100" marR="0" lvl="0" indent="-449263" algn="just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A Segunda Taça = Mar Se Tornou Em Sangue (16:3)</a:t>
            </a:r>
            <a:endParaRPr lang="en-US" sz="1900" kern="50" dirty="0" smtClean="0">
              <a:ea typeface="Times New Roman"/>
            </a:endParaRPr>
          </a:p>
          <a:p>
            <a:pPr marL="1435100" marR="0" lvl="0" indent="-449263" algn="just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A Terceira Taça = Fontes Se Tornaram Em Sangue (16:4-7)</a:t>
            </a:r>
            <a:endParaRPr lang="en-US" sz="1900" kern="50" dirty="0" smtClean="0">
              <a:ea typeface="Times New Roman"/>
            </a:endParaRPr>
          </a:p>
          <a:p>
            <a:pPr marL="1435100" marR="0" lvl="0" indent="-449263" algn="just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A Quarta Taça = Sol Quente (16:8-9)</a:t>
            </a:r>
            <a:endParaRPr lang="en-US" sz="1900" kern="50" dirty="0" smtClean="0">
              <a:ea typeface="Times New Roman"/>
            </a:endParaRPr>
          </a:p>
          <a:p>
            <a:pPr marL="1435100" marR="0" lvl="0" indent="-449263" algn="just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A Quinta Taça = Trono da Besta Julgado (16:10-11)</a:t>
            </a:r>
            <a:endParaRPr lang="en-US" sz="1900" kern="50" dirty="0" smtClean="0">
              <a:ea typeface="Times New Roman"/>
            </a:endParaRPr>
          </a:p>
          <a:p>
            <a:pPr marL="1435100" marR="0" lvl="0" indent="-449263" algn="just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A Sexta Taça = Rio Eufrates Secou-se (16:12)</a:t>
            </a:r>
            <a:endParaRPr lang="en-US" sz="1900" kern="50" dirty="0" smtClean="0">
              <a:ea typeface="Times New Roman"/>
            </a:endParaRPr>
          </a:p>
          <a:p>
            <a:pPr marL="1435100" marR="0" lvl="0" indent="-449263" algn="just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Sexto Intervalo: Chamado para Armagedom (16:13-16)</a:t>
            </a:r>
            <a:endParaRPr lang="en-US" sz="1900" kern="50" dirty="0" smtClean="0">
              <a:ea typeface="Times New Roman"/>
            </a:endParaRPr>
          </a:p>
          <a:p>
            <a:pPr marL="1435100" marR="0" lvl="0" indent="-449263" algn="just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A Sétima Taça = Grande Terremoto (16:17-21)</a:t>
            </a:r>
            <a:r>
              <a:rPr lang="en-US" sz="1900" kern="50" dirty="0" smtClean="0">
                <a:ea typeface="Times New Roman"/>
              </a:rPr>
              <a:t> </a:t>
            </a:r>
            <a:endParaRPr lang="pt-BR" sz="19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O Esboço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395537"/>
            <a:ext cx="6858001" cy="964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200"/>
            <a:ext cx="7344816" cy="4525963"/>
          </a:xfrm>
        </p:spPr>
        <p:txBody>
          <a:bodyPr>
            <a:noAutofit/>
          </a:bodyPr>
          <a:lstStyle/>
          <a:p>
            <a:r>
              <a:rPr lang="pt-BR" b="1" baseline="30000" dirty="0" smtClean="0"/>
              <a:t> </a:t>
            </a:r>
            <a:r>
              <a:rPr lang="pt-BR" b="1" i="1" baseline="30000" dirty="0" smtClean="0"/>
              <a:t>2 </a:t>
            </a:r>
            <a:r>
              <a:rPr lang="pt-BR" b="1" i="1" dirty="0" smtClean="0"/>
              <a:t>E foi o primeiro, e derramou a sua taça sobre a terra, e fez-se uma chaga má e maligna nos homens que tinham o sinal da besta e que adoravam a sua imagem.</a:t>
            </a:r>
            <a:r>
              <a:rPr lang="en-US" b="1" i="1" dirty="0" smtClean="0"/>
              <a:t> </a:t>
            </a:r>
            <a:endParaRPr lang="pt-BR" i="1" dirty="0"/>
          </a:p>
        </p:txBody>
      </p:sp>
      <p:sp>
        <p:nvSpPr>
          <p:cNvPr id="5" name="Rectangle 4"/>
          <p:cNvSpPr/>
          <p:nvPr/>
        </p:nvSpPr>
        <p:spPr>
          <a:xfrm>
            <a:off x="144016" y="44624"/>
            <a:ext cx="8892480" cy="141577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 Sete Taças (16:2-21)</a:t>
            </a:r>
          </a:p>
          <a:p>
            <a:pPr algn="ctr"/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1) A Primeira Taça = Chaga (16:2) </a:t>
            </a:r>
          </a:p>
        </p:txBody>
      </p:sp>
      <p:pic>
        <p:nvPicPr>
          <p:cNvPr id="11268" name="Picture 4" descr="http://4.bp.blogspot.com/_DjI9097X68Q/SyVAWdun17I/AAAAAAAAEuU/62N69q4MZkg/s1600/calo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67" y="3429000"/>
            <a:ext cx="4405195" cy="2880320"/>
          </a:xfrm>
          <a:prstGeom prst="rect">
            <a:avLst/>
          </a:prstGeom>
          <a:noFill/>
        </p:spPr>
      </p:pic>
      <p:pic>
        <p:nvPicPr>
          <p:cNvPr id="11270" name="Picture 6" descr="Resultado de imagem para segunda taça de apocalip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5608" y="3429000"/>
            <a:ext cx="3812856" cy="285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395537"/>
            <a:ext cx="6858001" cy="964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200"/>
            <a:ext cx="7344816" cy="4525963"/>
          </a:xfrm>
        </p:spPr>
        <p:txBody>
          <a:bodyPr>
            <a:noAutofit/>
          </a:bodyPr>
          <a:lstStyle/>
          <a:p>
            <a:r>
              <a:rPr lang="pt-BR" b="1" i="1" baseline="30000" dirty="0" smtClean="0"/>
              <a:t>3 </a:t>
            </a:r>
            <a:r>
              <a:rPr lang="pt-BR" b="1" i="1" dirty="0" smtClean="0"/>
              <a:t>E o segundo anjo derramou a sua taça no mar, que se tornou em sangue como de um morto, e morreu no mar toda a alma vivente.</a:t>
            </a:r>
            <a:r>
              <a:rPr lang="en-US" b="1" i="1" dirty="0" smtClean="0"/>
              <a:t> </a:t>
            </a:r>
            <a:endParaRPr lang="pt-BR" b="1" i="1" dirty="0" smtClean="0"/>
          </a:p>
          <a:p>
            <a:endParaRPr lang="pt-BR" dirty="0"/>
          </a:p>
        </p:txBody>
      </p:sp>
      <p:sp>
        <p:nvSpPr>
          <p:cNvPr id="5" name="Rectangle 4"/>
          <p:cNvSpPr/>
          <p:nvPr/>
        </p:nvSpPr>
        <p:spPr>
          <a:xfrm>
            <a:off x="144016" y="44624"/>
            <a:ext cx="8892480" cy="118494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 Sete Taças (16:2-21) </a:t>
            </a:r>
          </a:p>
          <a:p>
            <a:pPr algn="ctr"/>
            <a:r>
              <a:rPr lang="pt-BR" sz="31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r>
              <a:rPr lang="pt-BR" sz="31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 A Segunda Taça = Mar Se Tornou Em Sangue (16:3)</a:t>
            </a:r>
          </a:p>
        </p:txBody>
      </p:sp>
      <p:pic>
        <p:nvPicPr>
          <p:cNvPr id="6" name="Picture 8" descr="http://3.bp.blogspot.com/-dIv045dXFoU/UX7NEO9C4dI/AAAAAAAAANA/J56VEgM7tVg/s1600/ch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1367" y="3212976"/>
            <a:ext cx="3645049" cy="2735447"/>
          </a:xfrm>
          <a:prstGeom prst="rect">
            <a:avLst/>
          </a:prstGeom>
          <a:noFill/>
        </p:spPr>
      </p:pic>
      <p:pic>
        <p:nvPicPr>
          <p:cNvPr id="7" name="Picture 10" descr="http://3.bp.blogspot.com/-7so2zzPpIzk/UX7NzyvYepI/AAAAAAAAANU/WoxfLumoDPc/s1600/fran%C3%A7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212976"/>
            <a:ext cx="3645049" cy="2735447"/>
          </a:xfrm>
          <a:prstGeom prst="rect">
            <a:avLst/>
          </a:prstGeom>
          <a:noFill/>
        </p:spPr>
      </p:pic>
      <p:pic>
        <p:nvPicPr>
          <p:cNvPr id="10242" name="Picture 2" descr="https://i.ytimg.com/vi/Me_2DkVXRdk/hq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6285" y="3212976"/>
            <a:ext cx="3648404" cy="273630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9552" y="5301208"/>
            <a:ext cx="8064896" cy="150810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PT" sz="2300" b="1" dirty="0" smtClean="0">
                <a:latin typeface="Arial" pitchFamily="34" charset="0"/>
                <a:cs typeface="Arial" pitchFamily="34" charset="0"/>
              </a:rPr>
              <a:t>A maré vermelha é um nome comum para um fenômeno conhecido como floração de uma grande concentração e algas (microorganismos aquáticos) da espécie dinoflagelado e a flor assume uma cor vermelha.</a:t>
            </a:r>
            <a:endParaRPr lang="pt-BR" sz="23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395537"/>
            <a:ext cx="6858001" cy="964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200"/>
            <a:ext cx="7344816" cy="4525963"/>
          </a:xfrm>
        </p:spPr>
        <p:txBody>
          <a:bodyPr>
            <a:noAutofit/>
          </a:bodyPr>
          <a:lstStyle/>
          <a:p>
            <a:r>
              <a:rPr lang="pt-BR" b="1" i="1" baseline="30000" dirty="0" smtClean="0"/>
              <a:t> 4 </a:t>
            </a:r>
            <a:r>
              <a:rPr lang="pt-BR" b="1" i="1" dirty="0" smtClean="0"/>
              <a:t>E o terceiro anjo derramou a sua taça nos rios e nas fontes das águas, e se tornaram em sangue.</a:t>
            </a:r>
            <a:r>
              <a:rPr lang="pt-BR" b="1" i="1" baseline="30000" dirty="0" smtClean="0"/>
              <a:t> </a:t>
            </a:r>
            <a:r>
              <a:rPr lang="en-US" b="1" i="1" baseline="30000" dirty="0" smtClean="0"/>
              <a:t> </a:t>
            </a:r>
            <a:endParaRPr lang="pt-BR" i="1" dirty="0"/>
          </a:p>
        </p:txBody>
      </p:sp>
      <p:sp>
        <p:nvSpPr>
          <p:cNvPr id="5" name="Rectangle 4"/>
          <p:cNvSpPr/>
          <p:nvPr/>
        </p:nvSpPr>
        <p:spPr>
          <a:xfrm>
            <a:off x="144016" y="44624"/>
            <a:ext cx="8892480" cy="138499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 Sete Taças (16:2-21)</a:t>
            </a:r>
          </a:p>
          <a:p>
            <a:pPr algn="ctr"/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t-BR" sz="27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3) A Terceira Taça = Fontes Se Tornaram Em Sangue (16:4-7)</a:t>
            </a:r>
          </a:p>
        </p:txBody>
      </p:sp>
      <p:pic>
        <p:nvPicPr>
          <p:cNvPr id="9218" name="Picture 2" descr="https://4.bp.blogspot.com/-lCV6hO3iSr4/VsXkwwTmIXI/AAAAAAAABfU/-tWhE_MQ2vc/s1600/devastacao.nature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9599" y="3140968"/>
            <a:ext cx="3586857" cy="2855140"/>
          </a:xfrm>
          <a:prstGeom prst="rect">
            <a:avLst/>
          </a:prstGeom>
          <a:noFill/>
        </p:spPr>
      </p:pic>
      <p:pic>
        <p:nvPicPr>
          <p:cNvPr id="7" name="Picture 6" descr="praga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087" y="3140968"/>
            <a:ext cx="4411254" cy="2832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395537"/>
            <a:ext cx="6858001" cy="964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200"/>
            <a:ext cx="7344816" cy="4525963"/>
          </a:xfrm>
        </p:spPr>
        <p:txBody>
          <a:bodyPr>
            <a:noAutofit/>
          </a:bodyPr>
          <a:lstStyle/>
          <a:p>
            <a:r>
              <a:rPr lang="pt-BR" b="1" i="1" baseline="30000" dirty="0" smtClean="0"/>
              <a:t>5 </a:t>
            </a:r>
            <a:r>
              <a:rPr lang="pt-BR" b="1" i="1" dirty="0" smtClean="0"/>
              <a:t>E ouvi o anjo das águas, que dizia: Justo és tu, ó Senhor, que és, e que eras, e hás de ser, porque julgaste estas coisas. </a:t>
            </a:r>
            <a:r>
              <a:rPr lang="pt-BR" b="1" i="1" baseline="30000" dirty="0" smtClean="0"/>
              <a:t>6 </a:t>
            </a:r>
            <a:r>
              <a:rPr lang="pt-BR" b="1" i="1" dirty="0" smtClean="0"/>
              <a:t>Visto como derramaram o sangue dos santos e dos profetas, também tu lhes deste o sangue a beber; porque disto são merecedores.</a:t>
            </a:r>
            <a:r>
              <a:rPr lang="pt-BR" b="1" i="1" baseline="30000" dirty="0" smtClean="0"/>
              <a:t> 7 </a:t>
            </a:r>
            <a:r>
              <a:rPr lang="pt-BR" b="1" i="1" dirty="0" smtClean="0"/>
              <a:t>E ouvi outro do altar, que dizia: Na verdade, ó Senhor Deus Todo-Poderoso, verdadeiros e justos são os teus juízos.</a:t>
            </a:r>
            <a:r>
              <a:rPr lang="en-US" b="1" i="1" dirty="0" smtClean="0"/>
              <a:t> </a:t>
            </a:r>
            <a:endParaRPr lang="pt-BR" i="1" dirty="0"/>
          </a:p>
        </p:txBody>
      </p:sp>
      <p:sp>
        <p:nvSpPr>
          <p:cNvPr id="5" name="Rectangle 4"/>
          <p:cNvSpPr/>
          <p:nvPr/>
        </p:nvSpPr>
        <p:spPr>
          <a:xfrm>
            <a:off x="144016" y="44624"/>
            <a:ext cx="8892480" cy="138499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 Sete Taças (16:2-21)</a:t>
            </a:r>
          </a:p>
          <a:p>
            <a:pPr algn="ctr"/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t-BR" sz="27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3) A Terceira Taça = Fontes Se Tornaram Em Sangue (16:4-7)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395537"/>
            <a:ext cx="6858001" cy="964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200"/>
            <a:ext cx="7344816" cy="4525963"/>
          </a:xfrm>
        </p:spPr>
        <p:txBody>
          <a:bodyPr>
            <a:noAutofit/>
          </a:bodyPr>
          <a:lstStyle/>
          <a:p>
            <a:r>
              <a:rPr lang="pt-BR" b="1" i="1" baseline="30000" dirty="0" smtClean="0"/>
              <a:t>8 </a:t>
            </a:r>
            <a:r>
              <a:rPr lang="pt-BR" b="1" i="1" dirty="0" smtClean="0"/>
              <a:t>E o quarto anjo derramou a sua taça sobre o sol, e foi-lhe permitido que abrasasse os homens com fogo.</a:t>
            </a:r>
            <a:r>
              <a:rPr lang="pt-BR" b="1" i="1" baseline="30000" dirty="0" smtClean="0"/>
              <a:t> 9 </a:t>
            </a:r>
            <a:r>
              <a:rPr lang="pt-BR" b="1" i="1" dirty="0" smtClean="0"/>
              <a:t>E os homens foram abrasados com grandes calores, e blasfemaram o nome de Deus, que tem poder sobre estas pragas; e não se arrependeram para lhe darem glória.</a:t>
            </a:r>
            <a:r>
              <a:rPr lang="en-US" b="1" i="1" dirty="0" smtClean="0"/>
              <a:t> </a:t>
            </a:r>
            <a:endParaRPr lang="pt-BR" i="1" dirty="0"/>
          </a:p>
        </p:txBody>
      </p:sp>
      <p:sp>
        <p:nvSpPr>
          <p:cNvPr id="5" name="Rectangle 4"/>
          <p:cNvSpPr/>
          <p:nvPr/>
        </p:nvSpPr>
        <p:spPr>
          <a:xfrm>
            <a:off x="144016" y="44624"/>
            <a:ext cx="8892480" cy="141577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 Sete Taças (16:2-21)</a:t>
            </a:r>
          </a:p>
          <a:p>
            <a:pPr algn="ctr"/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4) A Quarta Taça = Sol Quente (16:8-9)</a:t>
            </a:r>
          </a:p>
        </p:txBody>
      </p:sp>
      <p:pic>
        <p:nvPicPr>
          <p:cNvPr id="7" name="Picture 2" descr="https://distritodeandradina.files.wordpress.com/2010/10/su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797314" y="3923165"/>
            <a:ext cx="3528391" cy="2818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395537"/>
            <a:ext cx="6858001" cy="964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200"/>
            <a:ext cx="7344816" cy="4525963"/>
          </a:xfrm>
        </p:spPr>
        <p:txBody>
          <a:bodyPr>
            <a:noAutofit/>
          </a:bodyPr>
          <a:lstStyle/>
          <a:p>
            <a:r>
              <a:rPr lang="pt-BR" b="1" i="1" baseline="30000" dirty="0" smtClean="0"/>
              <a:t>10 </a:t>
            </a:r>
            <a:r>
              <a:rPr lang="pt-BR" b="1" i="1" dirty="0" smtClean="0"/>
              <a:t>E o quinto anjo derramou a sua taça sobre o trono da besta, e o seu reino se fez tenebroso; e eles mordiam as suas línguas de dor.</a:t>
            </a:r>
            <a:r>
              <a:rPr lang="pt-BR" b="1" i="1" baseline="30000" dirty="0" smtClean="0"/>
              <a:t> 11 </a:t>
            </a:r>
            <a:r>
              <a:rPr lang="pt-BR" b="1" i="1" dirty="0" smtClean="0"/>
              <a:t>E por causa das suas dores, e por causa das suas chagas, blasfemaram do Deus do céu; e não se arrependeram das suas obras.</a:t>
            </a:r>
            <a:r>
              <a:rPr lang="en-US" b="1" i="1" dirty="0" smtClean="0"/>
              <a:t> </a:t>
            </a:r>
            <a:endParaRPr lang="pt-BR" i="1" dirty="0"/>
          </a:p>
        </p:txBody>
      </p:sp>
      <p:sp>
        <p:nvSpPr>
          <p:cNvPr id="5" name="Rectangle 4"/>
          <p:cNvSpPr/>
          <p:nvPr/>
        </p:nvSpPr>
        <p:spPr>
          <a:xfrm>
            <a:off x="144016" y="44624"/>
            <a:ext cx="8892480" cy="138499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 Sete Taças (16:2-21)</a:t>
            </a:r>
          </a:p>
          <a:p>
            <a:pPr algn="ctr"/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t-BR" sz="3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5) A Quinta Taça = Trono da Besta Julgado (16:10-11)</a:t>
            </a:r>
          </a:p>
        </p:txBody>
      </p:sp>
      <p:pic>
        <p:nvPicPr>
          <p:cNvPr id="7170" name="Picture 2" descr="https://clovismoliveira.files.wordpress.com/2014/08/8bbd4-end2bof2bthe2bworld2b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005064"/>
            <a:ext cx="3454068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395537"/>
            <a:ext cx="6858001" cy="964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200"/>
            <a:ext cx="7344816" cy="4525963"/>
          </a:xfrm>
        </p:spPr>
        <p:txBody>
          <a:bodyPr>
            <a:noAutofit/>
          </a:bodyPr>
          <a:lstStyle/>
          <a:p>
            <a:r>
              <a:rPr lang="pt-BR" b="1" i="1" baseline="30000" dirty="0" smtClean="0"/>
              <a:t>12 </a:t>
            </a:r>
            <a:r>
              <a:rPr lang="pt-BR" b="1" i="1" dirty="0" smtClean="0"/>
              <a:t>E o sexto anjo derramou a sua taça sobre o grande rio Eufrates; e a sua água secou-se, para que se preparasse o caminho dos reis do oriente.</a:t>
            </a:r>
            <a:r>
              <a:rPr lang="en-US" b="1" i="1" dirty="0" smtClean="0"/>
              <a:t> </a:t>
            </a:r>
            <a:endParaRPr lang="pt-BR" i="1" dirty="0"/>
          </a:p>
        </p:txBody>
      </p:sp>
      <p:sp>
        <p:nvSpPr>
          <p:cNvPr id="5" name="Rectangle 4"/>
          <p:cNvSpPr/>
          <p:nvPr/>
        </p:nvSpPr>
        <p:spPr>
          <a:xfrm>
            <a:off x="144016" y="44624"/>
            <a:ext cx="8892480" cy="127727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 Sete Taças (16:2-21)</a:t>
            </a:r>
          </a:p>
          <a:p>
            <a:pPr algn="ctr"/>
            <a:r>
              <a:rPr lang="pt-BR" sz="35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6) A Sexta Taça = Rio Eufrates Secou-se (16:12)</a:t>
            </a:r>
          </a:p>
        </p:txBody>
      </p:sp>
      <p:pic>
        <p:nvPicPr>
          <p:cNvPr id="6" name="Picture 2" descr="euphra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12976"/>
            <a:ext cx="3644845" cy="3068960"/>
          </a:xfrm>
          <a:prstGeom prst="rect">
            <a:avLst/>
          </a:prstGeom>
          <a:noFill/>
        </p:spPr>
      </p:pic>
      <p:pic>
        <p:nvPicPr>
          <p:cNvPr id="6146" name="Picture 2" descr="http://www.universal.org/uploads/2015/08/06/marcel.oosterwijkc.cc.690x4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1" y="3212976"/>
            <a:ext cx="4644515" cy="3096344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763688" y="4869160"/>
            <a:ext cx="504056" cy="288032"/>
          </a:xfrm>
          <a:prstGeom prst="line">
            <a:avLst/>
          </a:prstGeom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395537"/>
            <a:ext cx="6858001" cy="96490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600200"/>
            <a:ext cx="7632848" cy="4525963"/>
          </a:xfrm>
        </p:spPr>
        <p:txBody>
          <a:bodyPr>
            <a:noAutofit/>
          </a:bodyPr>
          <a:lstStyle/>
          <a:p>
            <a:r>
              <a:rPr lang="pt-BR" b="1" i="1" baseline="30000" dirty="0" smtClean="0"/>
              <a:t>13 </a:t>
            </a:r>
            <a:r>
              <a:rPr lang="pt-BR" b="1" i="1" dirty="0" smtClean="0"/>
              <a:t>E da boca do dragão, e da boca da besta, e da boca do falso profeta vi sair três espíritos imundos, semelhantes a rãs.</a:t>
            </a:r>
            <a:r>
              <a:rPr lang="pt-BR" b="1" i="1" baseline="30000" dirty="0" smtClean="0"/>
              <a:t> 14 </a:t>
            </a:r>
            <a:r>
              <a:rPr lang="pt-BR" b="1" i="1" dirty="0" smtClean="0"/>
              <a:t>Porque são espíritos de demônios, que fazem prodígios; os quais vão ao encontro dos reis da terra e de todo  o mundo, para os congregar para a batalha, naquele grande dia do Deus Todo-Poderoso. </a:t>
            </a:r>
          </a:p>
          <a:p>
            <a:endParaRPr lang="pt-BR" sz="1000" b="1" i="1" dirty="0" smtClean="0"/>
          </a:p>
          <a:p>
            <a:pPr hangingPunct="0"/>
            <a:r>
              <a:rPr lang="pt-BR" b="1" dirty="0" smtClean="0"/>
              <a:t>Da trindade maligna </a:t>
            </a:r>
            <a:r>
              <a:rPr lang="pt-BR" b="1" dirty="0" err="1" smtClean="0"/>
              <a:t>sairam</a:t>
            </a:r>
            <a:r>
              <a:rPr lang="pt-BR" b="1" dirty="0" smtClean="0"/>
              <a:t> três espíritos imundos, "</a:t>
            </a:r>
            <a:r>
              <a:rPr lang="pt-BR" b="1" i="1" dirty="0" smtClean="0"/>
              <a:t>semelhantes a rãs</a:t>
            </a:r>
            <a:r>
              <a:rPr lang="pt-BR" b="1" dirty="0" smtClean="0"/>
              <a:t>".  Eles são apropriadamente comparados a repelentes rãs.  Assim como as rãs coaxam à noite nos pântanos e charcos, assim também estes espíritos imundos das trevas ensinam mentiras na sujeira de lascívias imundas.</a:t>
            </a:r>
            <a:endParaRPr lang="pt-BR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16632"/>
            <a:ext cx="8496944" cy="132343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pt-BR" sz="4000" b="1" dirty="0" smtClean="0">
                <a:solidFill>
                  <a:prstClr val="black"/>
                </a:solidFill>
              </a:rPr>
              <a:t>7) Sexto </a:t>
            </a:r>
            <a:r>
              <a:rPr lang="pt-BR" sz="4000" b="1" dirty="0">
                <a:solidFill>
                  <a:prstClr val="black"/>
                </a:solidFill>
              </a:rPr>
              <a:t>Intervalo: Chamado </a:t>
            </a:r>
            <a:r>
              <a:rPr lang="pt-BR" sz="4000" b="1" dirty="0" smtClean="0">
                <a:solidFill>
                  <a:prstClr val="black"/>
                </a:solidFill>
              </a:rPr>
              <a:t>para Armagedom </a:t>
            </a:r>
            <a:r>
              <a:rPr lang="pt-BR" sz="4000" b="1" dirty="0">
                <a:solidFill>
                  <a:prstClr val="black"/>
                </a:solidFill>
              </a:rPr>
              <a:t>(16:13-16)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395537"/>
            <a:ext cx="6858001" cy="96490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600200"/>
            <a:ext cx="7272808" cy="4525963"/>
          </a:xfrm>
        </p:spPr>
        <p:txBody>
          <a:bodyPr>
            <a:noAutofit/>
          </a:bodyPr>
          <a:lstStyle/>
          <a:p>
            <a:r>
              <a:rPr lang="pt-BR" b="1" i="1" baseline="30000" dirty="0" smtClean="0"/>
              <a:t>15 </a:t>
            </a:r>
            <a:r>
              <a:rPr lang="pt-BR" b="1" i="1" dirty="0" smtClean="0"/>
              <a:t>Eis que venho como ladrão. Bem-aventurado aquele que vigia, e guarda as suas roupas, para que não ande nu, e não se vejam as suas vergonhas. </a:t>
            </a:r>
            <a:r>
              <a:rPr lang="pt-BR" b="1" i="1" baseline="30000" dirty="0" smtClean="0"/>
              <a:t> 16 </a:t>
            </a:r>
            <a:r>
              <a:rPr lang="pt-BR" b="1" i="1" dirty="0" smtClean="0"/>
              <a:t>E os congregaram no lugar que em hebreu se chama Armagedom.</a:t>
            </a:r>
          </a:p>
          <a:p>
            <a:endParaRPr lang="pt-BR" b="1" i="1" dirty="0" smtClean="0"/>
          </a:p>
          <a:p>
            <a:pPr hangingPunct="0"/>
            <a:r>
              <a:rPr lang="pt-BR" b="1" dirty="0" smtClean="0"/>
              <a:t>Deus deixa o mundo ser enganado para pensar que podiam lutar contra o povo de Deus e ganhar.  Os exércitos do mundo (talvez a Terceiro Guerra Mundial) chegam para o vale de Armagedom.</a:t>
            </a:r>
            <a:endParaRPr lang="en-US" b="1" dirty="0" smtClean="0"/>
          </a:p>
          <a:p>
            <a:endParaRPr lang="pt-BR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16632"/>
            <a:ext cx="8496944" cy="132343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pt-BR" sz="4000" b="1" dirty="0" smtClean="0">
                <a:solidFill>
                  <a:prstClr val="black"/>
                </a:solidFill>
              </a:rPr>
              <a:t>7) Sexto </a:t>
            </a:r>
            <a:r>
              <a:rPr lang="pt-BR" sz="4000" b="1" dirty="0">
                <a:solidFill>
                  <a:prstClr val="black"/>
                </a:solidFill>
              </a:rPr>
              <a:t>Intervalo: Chamado </a:t>
            </a:r>
            <a:r>
              <a:rPr lang="pt-BR" sz="4000" b="1" dirty="0" smtClean="0">
                <a:solidFill>
                  <a:prstClr val="black"/>
                </a:solidFill>
              </a:rPr>
              <a:t>para Armagedom </a:t>
            </a:r>
            <a:r>
              <a:rPr lang="pt-BR" sz="4000" b="1" dirty="0">
                <a:solidFill>
                  <a:prstClr val="black"/>
                </a:solidFill>
              </a:rPr>
              <a:t>(16:13-16)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vignette3.wikia.nocookie.net/tesfanon/images/2/2e/Scroll_opened.png/revision/latest?cb=201201161449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-252536" y="692696"/>
            <a:ext cx="9649072" cy="6331222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077629" y="44624"/>
            <a:ext cx="4964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Quarto Intervalo</a:t>
            </a:r>
            <a:endParaRPr lang="pt-BR" sz="54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" name="Group 74"/>
          <p:cNvGrpSpPr/>
          <p:nvPr/>
        </p:nvGrpSpPr>
        <p:grpSpPr>
          <a:xfrm>
            <a:off x="827584" y="4653136"/>
            <a:ext cx="7272808" cy="1458105"/>
            <a:chOff x="1547664" y="5010089"/>
            <a:chExt cx="7272808" cy="1458105"/>
          </a:xfrm>
        </p:grpSpPr>
        <p:sp>
          <p:nvSpPr>
            <p:cNvPr id="23" name="Left Brace 22"/>
            <p:cNvSpPr/>
            <p:nvPr/>
          </p:nvSpPr>
          <p:spPr>
            <a:xfrm rot="5400000">
              <a:off x="4932040" y="2204864"/>
              <a:ext cx="504056" cy="7272808"/>
            </a:xfrm>
            <a:prstGeom prst="leftBrace">
              <a:avLst/>
            </a:prstGeom>
            <a:ln w="635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75090" y="6067808"/>
              <a:ext cx="1080120" cy="30777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latin typeface="Arial" pitchFamily="34" charset="0"/>
                  <a:cs typeface="Arial" pitchFamily="34" charset="0"/>
                </a:rPr>
                <a:t>Parêntesis</a:t>
              </a:r>
              <a:endParaRPr lang="pt-BR" sz="14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3" name="Picture 42" descr="Taça-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9672" y="5987831"/>
              <a:ext cx="792088" cy="480363"/>
            </a:xfrm>
            <a:prstGeom prst="rect">
              <a:avLst/>
            </a:prstGeom>
          </p:spPr>
        </p:pic>
        <p:pic>
          <p:nvPicPr>
            <p:cNvPr id="44" name="Picture 43" descr="Taça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83768" y="5987831"/>
              <a:ext cx="792088" cy="480363"/>
            </a:xfrm>
            <a:prstGeom prst="rect">
              <a:avLst/>
            </a:prstGeom>
          </p:spPr>
        </p:pic>
        <p:pic>
          <p:nvPicPr>
            <p:cNvPr id="45" name="Picture 44" descr="Taça-3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47864" y="5987831"/>
              <a:ext cx="792088" cy="480363"/>
            </a:xfrm>
            <a:prstGeom prst="rect">
              <a:avLst/>
            </a:prstGeom>
          </p:spPr>
        </p:pic>
        <p:pic>
          <p:nvPicPr>
            <p:cNvPr id="46" name="Picture 45" descr="Taça-4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39952" y="5984875"/>
              <a:ext cx="792088" cy="465032"/>
            </a:xfrm>
            <a:prstGeom prst="rect">
              <a:avLst/>
            </a:prstGeom>
          </p:spPr>
        </p:pic>
        <p:pic>
          <p:nvPicPr>
            <p:cNvPr id="47" name="Picture 46" descr="Taça-5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32040" y="5984875"/>
              <a:ext cx="792088" cy="465032"/>
            </a:xfrm>
            <a:prstGeom prst="rect">
              <a:avLst/>
            </a:prstGeom>
          </p:spPr>
        </p:pic>
        <p:pic>
          <p:nvPicPr>
            <p:cNvPr id="48" name="Picture 47" descr="Taça-6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96136" y="5987831"/>
              <a:ext cx="792088" cy="480363"/>
            </a:xfrm>
            <a:prstGeom prst="rect">
              <a:avLst/>
            </a:prstGeom>
          </p:spPr>
        </p:pic>
        <p:pic>
          <p:nvPicPr>
            <p:cNvPr id="49" name="Picture 48" descr="Taça-7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12360" y="5984875"/>
              <a:ext cx="792088" cy="465032"/>
            </a:xfrm>
            <a:prstGeom prst="rect">
              <a:avLst/>
            </a:prstGeom>
          </p:spPr>
        </p:pic>
        <p:cxnSp>
          <p:nvCxnSpPr>
            <p:cNvPr id="50" name="Straight Connector 49"/>
            <p:cNvCxnSpPr>
              <a:endCxn id="23" idx="1"/>
            </p:cNvCxnSpPr>
            <p:nvPr/>
          </p:nvCxnSpPr>
          <p:spPr>
            <a:xfrm flipH="1">
              <a:off x="5184068" y="5010089"/>
              <a:ext cx="2052228" cy="579151"/>
            </a:xfrm>
            <a:prstGeom prst="line">
              <a:avLst/>
            </a:prstGeom>
            <a:ln w="635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/>
          <p:nvPr/>
        </p:nvGrpSpPr>
        <p:grpSpPr>
          <a:xfrm>
            <a:off x="539552" y="3356992"/>
            <a:ext cx="6418708" cy="1512168"/>
            <a:chOff x="827584" y="3573016"/>
            <a:chExt cx="6418708" cy="1512168"/>
          </a:xfrm>
        </p:grpSpPr>
        <p:sp>
          <p:nvSpPr>
            <p:cNvPr id="22" name="Left Brace 21"/>
            <p:cNvSpPr/>
            <p:nvPr/>
          </p:nvSpPr>
          <p:spPr>
            <a:xfrm rot="5400000">
              <a:off x="3779913" y="908721"/>
              <a:ext cx="432046" cy="6336704"/>
            </a:xfrm>
            <a:prstGeom prst="leftBrace">
              <a:avLst/>
            </a:prstGeom>
            <a:ln w="635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5" name="Straight Connector 24"/>
            <p:cNvCxnSpPr>
              <a:endCxn id="22" idx="1"/>
            </p:cNvCxnSpPr>
            <p:nvPr/>
          </p:nvCxnSpPr>
          <p:spPr>
            <a:xfrm flipH="1">
              <a:off x="3995936" y="3573016"/>
              <a:ext cx="1296144" cy="288034"/>
            </a:xfrm>
            <a:prstGeom prst="line">
              <a:avLst/>
            </a:prstGeom>
            <a:ln w="635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52"/>
            <p:cNvGrpSpPr/>
            <p:nvPr/>
          </p:nvGrpSpPr>
          <p:grpSpPr>
            <a:xfrm>
              <a:off x="971600" y="4221088"/>
              <a:ext cx="2664296" cy="655569"/>
              <a:chOff x="1547664" y="4221088"/>
              <a:chExt cx="2664296" cy="655569"/>
            </a:xfrm>
          </p:grpSpPr>
          <p:pic>
            <p:nvPicPr>
              <p:cNvPr id="34" name="Picture 33" descr="Trom-1.pn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547664" y="4221088"/>
                <a:ext cx="869890" cy="655569"/>
              </a:xfrm>
              <a:prstGeom prst="rect">
                <a:avLst/>
              </a:prstGeom>
            </p:spPr>
          </p:pic>
          <p:pic>
            <p:nvPicPr>
              <p:cNvPr id="35" name="Picture 34" descr="Trom-2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195736" y="4221088"/>
                <a:ext cx="874092" cy="655569"/>
              </a:xfrm>
              <a:prstGeom prst="rect">
                <a:avLst/>
              </a:prstGeom>
            </p:spPr>
          </p:pic>
          <p:pic>
            <p:nvPicPr>
              <p:cNvPr id="36" name="Picture 35" descr="Trom-3.png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773318" y="4221088"/>
                <a:ext cx="869890" cy="655569"/>
              </a:xfrm>
              <a:prstGeom prst="rect">
                <a:avLst/>
              </a:prstGeom>
            </p:spPr>
          </p:pic>
          <p:pic>
            <p:nvPicPr>
              <p:cNvPr id="37" name="Picture 36" descr="Trom-4.png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3337868" y="4221088"/>
                <a:ext cx="874092" cy="655569"/>
              </a:xfrm>
              <a:prstGeom prst="rect">
                <a:avLst/>
              </a:prstGeom>
            </p:spPr>
          </p:pic>
        </p:grpSp>
        <p:grpSp>
          <p:nvGrpSpPr>
            <p:cNvPr id="5" name="Group 54"/>
            <p:cNvGrpSpPr/>
            <p:nvPr/>
          </p:nvGrpSpPr>
          <p:grpSpPr>
            <a:xfrm>
              <a:off x="4057948" y="4221088"/>
              <a:ext cx="1450156" cy="655569"/>
              <a:chOff x="3913932" y="4221088"/>
              <a:chExt cx="1450156" cy="655569"/>
            </a:xfrm>
          </p:grpSpPr>
          <p:pic>
            <p:nvPicPr>
              <p:cNvPr id="38" name="Picture 37" descr="Trom-5.png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913932" y="4221088"/>
                <a:ext cx="874092" cy="651367"/>
              </a:xfrm>
              <a:prstGeom prst="rect">
                <a:avLst/>
              </a:prstGeom>
            </p:spPr>
          </p:pic>
          <p:pic>
            <p:nvPicPr>
              <p:cNvPr id="39" name="Picture 38" descr="Trom-6.png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4494198" y="4221088"/>
                <a:ext cx="869890" cy="655569"/>
              </a:xfrm>
              <a:prstGeom prst="rect">
                <a:avLst/>
              </a:prstGeom>
            </p:spPr>
          </p:pic>
        </p:grpSp>
        <p:pic>
          <p:nvPicPr>
            <p:cNvPr id="40" name="Picture 39" descr="Trom-7.pn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72200" y="4149080"/>
              <a:ext cx="874092" cy="65556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436096" y="4437112"/>
              <a:ext cx="1080120" cy="30777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latin typeface="Arial" pitchFamily="34" charset="0"/>
                  <a:cs typeface="Arial" pitchFamily="34" charset="0"/>
                </a:rPr>
                <a:t>Parêntesis</a:t>
              </a:r>
              <a:endParaRPr lang="pt-B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63888" y="4437112"/>
              <a:ext cx="576064" cy="30777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err="1" smtClean="0">
                  <a:latin typeface="Arial" pitchFamily="34" charset="0"/>
                  <a:cs typeface="Arial" pitchFamily="34" charset="0"/>
                </a:rPr>
                <a:t>Parê</a:t>
              </a:r>
              <a:endParaRPr lang="pt-BR" sz="14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Group 56"/>
            <p:cNvGrpSpPr/>
            <p:nvPr/>
          </p:nvGrpSpPr>
          <p:grpSpPr>
            <a:xfrm>
              <a:off x="4288160" y="4672186"/>
              <a:ext cx="2880320" cy="412998"/>
              <a:chOff x="4211960" y="4653136"/>
              <a:chExt cx="2880320" cy="412998"/>
            </a:xfrm>
          </p:grpSpPr>
          <p:sp>
            <p:nvSpPr>
              <p:cNvPr id="52" name="Right Bracket 51"/>
              <p:cNvSpPr/>
              <p:nvPr/>
            </p:nvSpPr>
            <p:spPr>
              <a:xfrm rot="5400000">
                <a:off x="5472100" y="3392996"/>
                <a:ext cx="360040" cy="2880320"/>
              </a:xfrm>
              <a:prstGeom prst="rightBracket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129014" y="4696802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 smtClean="0">
                    <a:solidFill>
                      <a:srgbClr val="C00000"/>
                    </a:solidFill>
                  </a:rPr>
                  <a:t>Três Ais</a:t>
                </a:r>
                <a:endParaRPr lang="pt-BR" b="1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7" name="Group 61"/>
          <p:cNvGrpSpPr/>
          <p:nvPr/>
        </p:nvGrpSpPr>
        <p:grpSpPr>
          <a:xfrm>
            <a:off x="1763688" y="1586508"/>
            <a:ext cx="5824264" cy="895712"/>
            <a:chOff x="1403648" y="1700808"/>
            <a:chExt cx="5824264" cy="895712"/>
          </a:xfrm>
        </p:grpSpPr>
        <p:pic>
          <p:nvPicPr>
            <p:cNvPr id="63" name="Picture 62" descr="Scrolla.png"/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FD800"/>
                </a:clrFrom>
                <a:clrTo>
                  <a:srgbClr val="FFD8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2208836" y="895620"/>
              <a:ext cx="895712" cy="2506088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3915544" y="1930550"/>
              <a:ext cx="3312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latin typeface="Arial" pitchFamily="34" charset="0"/>
                  <a:cs typeface="Arial" pitchFamily="34" charset="0"/>
                </a:rPr>
                <a:t>= Livro de Sete Selos</a:t>
              </a:r>
              <a:endParaRPr lang="pt-BR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64"/>
          <p:cNvGrpSpPr/>
          <p:nvPr/>
        </p:nvGrpSpPr>
        <p:grpSpPr>
          <a:xfrm>
            <a:off x="467544" y="2385018"/>
            <a:ext cx="5040560" cy="971974"/>
            <a:chOff x="467544" y="2564904"/>
            <a:chExt cx="5040560" cy="971974"/>
          </a:xfrm>
        </p:grpSpPr>
        <p:sp>
          <p:nvSpPr>
            <p:cNvPr id="66" name="Left Brace 65"/>
            <p:cNvSpPr/>
            <p:nvPr/>
          </p:nvSpPr>
          <p:spPr>
            <a:xfrm rot="5400000">
              <a:off x="2807804" y="296652"/>
              <a:ext cx="432048" cy="4968552"/>
            </a:xfrm>
            <a:prstGeom prst="leftBrace">
              <a:avLst/>
            </a:prstGeom>
            <a:ln w="635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779912" y="3121223"/>
              <a:ext cx="1080120" cy="30777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latin typeface="Arial" pitchFamily="34" charset="0"/>
                  <a:cs typeface="Arial" pitchFamily="34" charset="0"/>
                </a:rPr>
                <a:t>Parêntesis</a:t>
              </a:r>
              <a:endParaRPr lang="pt-BR" sz="14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8" name="Picture 67" descr="Seal-1.png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67544" y="2996952"/>
              <a:ext cx="618996" cy="524428"/>
            </a:xfrm>
            <a:prstGeom prst="rect">
              <a:avLst/>
            </a:prstGeom>
          </p:spPr>
        </p:pic>
        <p:pic>
          <p:nvPicPr>
            <p:cNvPr id="69" name="Picture 68" descr="Seal-2.pn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71600" y="2996952"/>
              <a:ext cx="618996" cy="528726"/>
            </a:xfrm>
            <a:prstGeom prst="rect">
              <a:avLst/>
            </a:prstGeom>
          </p:spPr>
        </p:pic>
        <p:pic>
          <p:nvPicPr>
            <p:cNvPr id="70" name="Picture 69" descr="Seal-3.png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16668" y="2996952"/>
              <a:ext cx="623295" cy="528726"/>
            </a:xfrm>
            <a:prstGeom prst="rect">
              <a:avLst/>
            </a:prstGeom>
          </p:spPr>
        </p:pic>
        <p:pic>
          <p:nvPicPr>
            <p:cNvPr id="71" name="Picture 70" descr="Seal-4.png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051720" y="2996952"/>
              <a:ext cx="623295" cy="528726"/>
            </a:xfrm>
            <a:prstGeom prst="rect">
              <a:avLst/>
            </a:prstGeom>
          </p:spPr>
        </p:pic>
        <p:pic>
          <p:nvPicPr>
            <p:cNvPr id="72" name="Picture 71" descr="Seal-5.png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55776" y="2996952"/>
              <a:ext cx="618996" cy="524428"/>
            </a:xfrm>
            <a:prstGeom prst="rect">
              <a:avLst/>
            </a:prstGeom>
          </p:spPr>
        </p:pic>
        <p:pic>
          <p:nvPicPr>
            <p:cNvPr id="73" name="Picture 72" descr="Seal-6.png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131840" y="2996952"/>
              <a:ext cx="618996" cy="528726"/>
            </a:xfrm>
            <a:prstGeom prst="rect">
              <a:avLst/>
            </a:prstGeom>
          </p:spPr>
        </p:pic>
        <p:pic>
          <p:nvPicPr>
            <p:cNvPr id="74" name="Picture 73" descr="Seal-7.png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859084" y="3012450"/>
              <a:ext cx="618996" cy="524428"/>
            </a:xfrm>
            <a:prstGeom prst="rect">
              <a:avLst/>
            </a:prstGeom>
          </p:spPr>
        </p:pic>
      </p:grpSp>
      <p:sp>
        <p:nvSpPr>
          <p:cNvPr id="51" name="TextBox 50"/>
          <p:cNvSpPr txBox="1"/>
          <p:nvPr/>
        </p:nvSpPr>
        <p:spPr>
          <a:xfrm>
            <a:off x="2391728" y="623731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Arial Black" pitchFamily="34" charset="0"/>
              </a:rPr>
              <a:t>Apocalipse 6 - 18</a:t>
            </a:r>
            <a:endParaRPr lang="pt-BR" sz="2400" dirty="0">
              <a:latin typeface="Arial Black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30380" y="4005064"/>
            <a:ext cx="1656184" cy="101566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Cap. 12-13, 14, </a:t>
            </a:r>
          </a:p>
          <a:p>
            <a:pPr algn="ctr"/>
            <a:r>
              <a:rPr lang="pt-BR" sz="2000" b="1" dirty="0" smtClean="0"/>
              <a:t>15:1-16:1</a:t>
            </a:r>
            <a:endParaRPr lang="pt-BR" sz="2000" b="1" dirty="0"/>
          </a:p>
        </p:txBody>
      </p:sp>
      <p:sp>
        <p:nvSpPr>
          <p:cNvPr id="57" name="Rectangle 56"/>
          <p:cNvSpPr/>
          <p:nvPr/>
        </p:nvSpPr>
        <p:spPr>
          <a:xfrm>
            <a:off x="7426806" y="4668634"/>
            <a:ext cx="1080120" cy="288032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TextBox 58"/>
          <p:cNvSpPr txBox="1"/>
          <p:nvPr/>
        </p:nvSpPr>
        <p:spPr>
          <a:xfrm>
            <a:off x="6804248" y="3212976"/>
            <a:ext cx="219573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kern="5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Sexto Intervalo</a:t>
            </a:r>
            <a:r>
              <a:rPr lang="pt-BR" kern="50" dirty="0" smtClean="0">
                <a:solidFill>
                  <a:srgbClr val="000000"/>
                </a:solidFill>
                <a:ea typeface="Times New Roman"/>
              </a:rPr>
              <a:t>: </a:t>
            </a:r>
          </a:p>
          <a:p>
            <a:pPr algn="ctr"/>
            <a:r>
              <a:rPr lang="pt-BR" b="1" kern="50" dirty="0" smtClean="0">
                <a:solidFill>
                  <a:srgbClr val="000000"/>
                </a:solidFill>
                <a:ea typeface="Times New Roman"/>
              </a:rPr>
              <a:t>Preparações  Finais</a:t>
            </a:r>
            <a:endParaRPr lang="pt-BR" b="1" dirty="0"/>
          </a:p>
        </p:txBody>
      </p:sp>
      <p:sp>
        <p:nvSpPr>
          <p:cNvPr id="53" name="Rounded Rectangle 52"/>
          <p:cNvSpPr/>
          <p:nvPr/>
        </p:nvSpPr>
        <p:spPr>
          <a:xfrm>
            <a:off x="6804248" y="3140968"/>
            <a:ext cx="2243500" cy="201622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  <p:bldP spid="59" grpId="0" animBg="1"/>
      <p:bldP spid="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648072"/>
          </a:xfrm>
        </p:spPr>
        <p:txBody>
          <a:bodyPr>
            <a:noAutofit/>
          </a:bodyPr>
          <a:lstStyle/>
          <a:p>
            <a:pPr algn="ctr" hangingPunct="0">
              <a:spcBef>
                <a:spcPts val="0"/>
              </a:spcBef>
              <a:tabLst>
                <a:tab pos="-914400" algn="l"/>
                <a:tab pos="-457200" algn="l"/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pt-BR" b="1" kern="50" dirty="0" smtClean="0">
                <a:solidFill>
                  <a:srgbClr val="000000"/>
                </a:solidFill>
                <a:ea typeface="Times New Roman"/>
              </a:rPr>
              <a:t>Local de </a:t>
            </a:r>
            <a:r>
              <a:rPr lang="pt-BR" b="1" dirty="0" smtClean="0"/>
              <a:t>Armagedom</a:t>
            </a:r>
            <a:endParaRPr lang="en-US" b="1" kern="50" dirty="0" smtClean="0">
              <a:ea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4485" y="44624"/>
            <a:ext cx="3731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Armagedom</a:t>
            </a:r>
            <a:endParaRPr lang="pt-BR" sz="54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88" y="2132856"/>
            <a:ext cx="8818399" cy="447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004048" y="3429000"/>
            <a:ext cx="228295" cy="235171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251520" y="4365105"/>
            <a:ext cx="889248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 descr="Untitledmapa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677"/>
            <a:ext cx="9144000" cy="59973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94485" y="44624"/>
            <a:ext cx="3731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Armagedom</a:t>
            </a:r>
            <a:endParaRPr lang="pt-BR" sz="54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4613012" y="3579098"/>
            <a:ext cx="864096" cy="77050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sz="4000" dirty="0" smtClean="0"/>
              <a:t>Onde Fica Israel?</a:t>
            </a:r>
          </a:p>
        </p:txBody>
      </p:sp>
      <p:pic>
        <p:nvPicPr>
          <p:cNvPr id="10" name="Picture 8" descr="http://files.pastorelias.com/200015209-c723bc81d9/planice%20isra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636912"/>
            <a:ext cx="2505075" cy="3352801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>
          <a:xfrm rot="17738202">
            <a:off x="4091362" y="3010208"/>
            <a:ext cx="504056" cy="1008112"/>
          </a:xfrm>
          <a:prstGeom prst="ellipse">
            <a:avLst/>
          </a:prstGeom>
          <a:noFill/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images.slideplayer.com.br/9/1820919/slides/slide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991100" cy="374332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694485" y="44624"/>
            <a:ext cx="3731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Armagedom</a:t>
            </a:r>
            <a:endParaRPr lang="pt-BR" sz="54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6" descr="http://dicasdeferias.com/wp-content/uploads/2012/07/Monte-Carme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2900" y="3114675"/>
            <a:ext cx="4991100" cy="3743325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 rot="20646098">
            <a:off x="1397425" y="3521952"/>
            <a:ext cx="365994" cy="19195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4525963"/>
          </a:xfrm>
        </p:spPr>
        <p:txBody>
          <a:bodyPr>
            <a:noAutofit/>
          </a:bodyPr>
          <a:lstStyle/>
          <a:p>
            <a:pPr algn="just"/>
            <a:r>
              <a:rPr lang="pt-PT" b="1" dirty="0" smtClean="0"/>
              <a:t>A batalha de Armagedom é o evento climático da Grande Tribulação, quando todos os exércitos do mundo se reúnem para vir contra Israel (Deus) e erradicar o povo judeu uma vez por todas. </a:t>
            </a:r>
          </a:p>
          <a:p>
            <a:endParaRPr lang="pt-PT" dirty="0" smtClean="0"/>
          </a:p>
          <a:p>
            <a:r>
              <a:rPr lang="en-US" dirty="0" smtClean="0"/>
              <a:t> </a:t>
            </a:r>
            <a:endParaRPr lang="pt-BR" dirty="0"/>
          </a:p>
        </p:txBody>
      </p:sp>
      <p:sp>
        <p:nvSpPr>
          <p:cNvPr id="4" name="Rectangle 3"/>
          <p:cNvSpPr/>
          <p:nvPr/>
        </p:nvSpPr>
        <p:spPr>
          <a:xfrm>
            <a:off x="2694485" y="44624"/>
            <a:ext cx="3731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Armagedom</a:t>
            </a:r>
            <a:endParaRPr lang="pt-BR" sz="54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https://3.bp.blogspot.com/_TbkIC-eqFNM/TD37AVzGRNI/AAAAAAAAGXc/zX1QFe3X0Io/s1600/bozr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420888"/>
            <a:ext cx="3849190" cy="412998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2780928"/>
            <a:ext cx="43924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Arial" pitchFamily="34" charset="0"/>
                <a:cs typeface="Arial" pitchFamily="34" charset="0"/>
              </a:rPr>
              <a:t>Um estudo de todos os trechos sobre as batalhas dos últimos tempos indica que a Batalha de Armagedom terá três principais campos de Batalha:</a:t>
            </a:r>
          </a:p>
          <a:p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eriod"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Planície de Armagedom (Apo.  16:16).</a:t>
            </a:r>
          </a:p>
          <a:p>
            <a:pPr marL="342900" indent="-342900">
              <a:buAutoNum type="arabicPeriod"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O Vale de Jeosafá (Joel 3:2, 12).</a:t>
            </a:r>
          </a:p>
          <a:p>
            <a:pPr marL="342900" indent="-342900">
              <a:buFontTx/>
              <a:buAutoNum type="arabicPeriod"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Bozra/Edom (Isa. 34:1-5, 63:1).  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buAutoNum type="arabicPeriod"/>
            </a:pP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 rot="18960210">
            <a:off x="5457079" y="3018382"/>
            <a:ext cx="405494" cy="690612"/>
          </a:xfrm>
          <a:prstGeom prst="ellipse">
            <a:avLst/>
          </a:prstGeom>
          <a:noFill/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/>
          <p:cNvSpPr/>
          <p:nvPr/>
        </p:nvSpPr>
        <p:spPr>
          <a:xfrm rot="1154846">
            <a:off x="5545222" y="4095433"/>
            <a:ext cx="154009" cy="251310"/>
          </a:xfrm>
          <a:prstGeom prst="ellipse">
            <a:avLst/>
          </a:prstGeom>
          <a:noFill/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Oval 8"/>
          <p:cNvSpPr/>
          <p:nvPr/>
        </p:nvSpPr>
        <p:spPr>
          <a:xfrm rot="302920">
            <a:off x="5760810" y="4563674"/>
            <a:ext cx="189838" cy="489802"/>
          </a:xfrm>
          <a:prstGeom prst="ellipse">
            <a:avLst/>
          </a:prstGeom>
          <a:noFill/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4525963"/>
          </a:xfrm>
        </p:spPr>
        <p:txBody>
          <a:bodyPr>
            <a:noAutofit/>
          </a:bodyPr>
          <a:lstStyle/>
          <a:p>
            <a:r>
              <a:rPr lang="pt-PT" b="1" dirty="0" smtClean="0"/>
              <a:t>Colocar todas as principais partes de Armagedom juntas em ordem cronológica é uma tarefa difícil. O seguinte é uma proposta cronologica das fases fundamentais do Armagedom como apresentado nas Escrituras.</a:t>
            </a:r>
            <a:endParaRPr lang="en-US" b="1" dirty="0" smtClean="0"/>
          </a:p>
          <a:p>
            <a:r>
              <a:rPr lang="pt-BR" b="1" dirty="0" smtClean="0"/>
              <a:t> </a:t>
            </a:r>
            <a:endParaRPr lang="en-US" b="1" dirty="0" smtClean="0"/>
          </a:p>
          <a:p>
            <a:pPr marL="1255713" indent="-1255713"/>
            <a:r>
              <a:rPr lang="pt-PT" b="1" dirty="0" smtClean="0"/>
              <a:t>Fase 1: 	O rio Eufrates seca para preparar o caminho para os reis do oriente (Apocalipse16:12).</a:t>
            </a:r>
            <a:endParaRPr lang="en-US" b="1" dirty="0" smtClean="0"/>
          </a:p>
          <a:p>
            <a:pPr marL="1255713" indent="-1255713"/>
            <a:r>
              <a:rPr lang="pt-PT" b="1" dirty="0" smtClean="0"/>
              <a:t>Fase 2: 	Aliados do Anticristo se reúnem para aniquilar os judeus uma vez por todas (Apocalipse 16:12-16).</a:t>
            </a:r>
            <a:endParaRPr lang="en-US" b="1" dirty="0" smtClean="0"/>
          </a:p>
          <a:p>
            <a:pPr marL="1255713" indent="-1255713"/>
            <a:r>
              <a:rPr lang="pt-PT" b="1" dirty="0" smtClean="0"/>
              <a:t>Fase 3: 	Aliados do Anticristo ataque de Jerusalém, e as quedas cidade (Zacarias 14:1-3).</a:t>
            </a:r>
            <a:endParaRPr lang="en-US" b="1" dirty="0" smtClean="0"/>
          </a:p>
          <a:p>
            <a:pPr marL="1255713" indent="-1255713"/>
            <a:r>
              <a:rPr lang="pt-PT" b="1" dirty="0" smtClean="0"/>
              <a:t>Fase 4: 	Jesus Cristo retornará pessoalmente no Monte das Oliveiras (Zacarías 14.4).</a:t>
            </a:r>
            <a:r>
              <a:rPr lang="en-US" b="1" dirty="0" smtClean="0"/>
              <a:t> </a:t>
            </a:r>
            <a:endParaRPr lang="pt-BR" b="1" dirty="0"/>
          </a:p>
        </p:txBody>
      </p:sp>
      <p:sp>
        <p:nvSpPr>
          <p:cNvPr id="4" name="Rectangle 3"/>
          <p:cNvSpPr/>
          <p:nvPr/>
        </p:nvSpPr>
        <p:spPr>
          <a:xfrm>
            <a:off x="2694485" y="44624"/>
            <a:ext cx="3731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Armagedom</a:t>
            </a:r>
            <a:endParaRPr lang="pt-BR" sz="54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4525963"/>
          </a:xfrm>
        </p:spPr>
        <p:txBody>
          <a:bodyPr>
            <a:noAutofit/>
          </a:bodyPr>
          <a:lstStyle/>
          <a:p>
            <a:pPr marL="1255713" indent="-1255713"/>
            <a:r>
              <a:rPr lang="pt-PT" b="1" dirty="0" smtClean="0"/>
              <a:t>Fase 5: 	Cristo e seus exércitos destruirão os exércitos reunidos contra Jerusalém, no vale de Jeosafá (Joel 3:9-17, Zacarias 12:1-9, 14:03.).</a:t>
            </a:r>
            <a:endParaRPr lang="en-US" b="1" dirty="0" smtClean="0"/>
          </a:p>
          <a:p>
            <a:pPr marL="1255713" indent="-1255713"/>
            <a:r>
              <a:rPr lang="pt-PT" b="1" dirty="0" smtClean="0"/>
              <a:t>Fase 6: 	Cristo desce sobre Edom para destruir seus habitantes e para entregar o remanescente judeu que se escondeu dentro e ao redor da cidade de Petra (Isaías 34:1-7, 63:1-5, Joel 3:19).</a:t>
            </a:r>
            <a:endParaRPr lang="en-US" b="1" dirty="0" smtClean="0"/>
          </a:p>
          <a:p>
            <a:pPr marL="1255713" indent="-1255713"/>
            <a:r>
              <a:rPr lang="pt-PT" b="1" dirty="0" smtClean="0"/>
              <a:t>Fase 7: 	No Armagedom, o Anticristo vai reunir os exércitos que continuam a lutar contra o Senhor Jesus e seu exército (Apo. 16:16; 19:19-21). Os exércitos do Anticristo vão sofrer derrota total, cataclísmica na mão poderosa do Rei (Salmo 2:9).</a:t>
            </a:r>
            <a:r>
              <a:rPr lang="en-US" b="1" dirty="0" smtClean="0"/>
              <a:t> </a:t>
            </a:r>
          </a:p>
          <a:p>
            <a:endParaRPr lang="en-US" dirty="0" smtClean="0"/>
          </a:p>
          <a:p>
            <a:endParaRPr lang="pt-BR" dirty="0"/>
          </a:p>
        </p:txBody>
      </p:sp>
      <p:sp>
        <p:nvSpPr>
          <p:cNvPr id="4" name="Rectangle 3"/>
          <p:cNvSpPr/>
          <p:nvPr/>
        </p:nvSpPr>
        <p:spPr>
          <a:xfrm>
            <a:off x="2694485" y="44624"/>
            <a:ext cx="3731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Armagedom</a:t>
            </a:r>
            <a:endParaRPr lang="pt-BR" sz="54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4525963"/>
          </a:xfrm>
        </p:spPr>
        <p:txBody>
          <a:bodyPr>
            <a:noAutofit/>
          </a:bodyPr>
          <a:lstStyle/>
          <a:p>
            <a:pPr marL="1255713" indent="-1255713"/>
            <a:r>
              <a:rPr lang="pt-BR" sz="1200" b="1" dirty="0" smtClean="0"/>
              <a:t> </a:t>
            </a:r>
            <a:endParaRPr lang="en-US" sz="1200" b="1" dirty="0" smtClean="0"/>
          </a:p>
          <a:p>
            <a:pPr algn="ctr"/>
            <a:r>
              <a:rPr lang="pt-BR" b="1" dirty="0" smtClean="0"/>
              <a:t>Dessa maneira, o Senhor destrói todas as forças hostis que desafiariam Seu direito de reinar como Messias sobre a terra.</a:t>
            </a:r>
            <a:endParaRPr lang="en-US" b="1" dirty="0" smtClean="0"/>
          </a:p>
          <a:p>
            <a:endParaRPr lang="en-US" dirty="0" smtClean="0"/>
          </a:p>
          <a:p>
            <a:endParaRPr lang="pt-BR" dirty="0"/>
          </a:p>
        </p:txBody>
      </p:sp>
      <p:sp>
        <p:nvSpPr>
          <p:cNvPr id="4" name="Rectangle 3"/>
          <p:cNvSpPr/>
          <p:nvPr/>
        </p:nvSpPr>
        <p:spPr>
          <a:xfrm>
            <a:off x="2694485" y="44624"/>
            <a:ext cx="3731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Armagedom</a:t>
            </a:r>
            <a:endParaRPr lang="pt-BR" sz="54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395537"/>
            <a:ext cx="6858001" cy="964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200"/>
            <a:ext cx="7344816" cy="4525963"/>
          </a:xfrm>
        </p:spPr>
        <p:txBody>
          <a:bodyPr>
            <a:noAutofit/>
          </a:bodyPr>
          <a:lstStyle/>
          <a:p>
            <a:r>
              <a:rPr lang="pt-BR" b="1" baseline="30000" dirty="0" smtClean="0"/>
              <a:t> </a:t>
            </a:r>
            <a:r>
              <a:rPr lang="pt-BR" b="1" i="1" baseline="30000" dirty="0" smtClean="0"/>
              <a:t>17 </a:t>
            </a:r>
            <a:r>
              <a:rPr lang="pt-BR" b="1" i="1" dirty="0" smtClean="0"/>
              <a:t>E o sétimo anjo derramou a sua taça no ar, e saiu grande voz do templo do céu, do trono, dizendo: Está feito.</a:t>
            </a:r>
            <a:r>
              <a:rPr lang="pt-BR" b="1" i="1" baseline="30000" dirty="0" smtClean="0"/>
              <a:t> 18 </a:t>
            </a:r>
            <a:r>
              <a:rPr lang="pt-BR" b="1" i="1" dirty="0" smtClean="0"/>
              <a:t>E houve vozes, e trovões, e relâmpagos, e houve um grande terremoto, como nunca houve desde que há homens sobre a terra; tal foi este tão grande terremoto.</a:t>
            </a:r>
            <a:r>
              <a:rPr lang="pt-BR" b="1" i="1" baseline="30000" dirty="0" smtClean="0"/>
              <a:t>  </a:t>
            </a:r>
            <a:endParaRPr lang="pt-BR" b="1" i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144016" y="44624"/>
            <a:ext cx="8892480" cy="127727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As Sete Taças (16:2-21)</a:t>
            </a:r>
          </a:p>
          <a:p>
            <a:pPr algn="ctr"/>
            <a:r>
              <a:rPr lang="pt-BR" sz="35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t-BR" sz="3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8) A Sétima Taça = Grande Terremoto (16:17-21) </a:t>
            </a:r>
          </a:p>
        </p:txBody>
      </p:sp>
      <p:pic>
        <p:nvPicPr>
          <p:cNvPr id="4098" name="Picture 2" descr="http://www.apocalipse.org.br/revelation/imagens/terremot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005064"/>
            <a:ext cx="4330452" cy="25463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395537"/>
            <a:ext cx="6858001" cy="964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200"/>
            <a:ext cx="7344816" cy="4525963"/>
          </a:xfrm>
        </p:spPr>
        <p:txBody>
          <a:bodyPr>
            <a:noAutofit/>
          </a:bodyPr>
          <a:lstStyle/>
          <a:p>
            <a:r>
              <a:rPr lang="pt-BR" b="1" i="1" baseline="30000" dirty="0" smtClean="0"/>
              <a:t>19 </a:t>
            </a:r>
            <a:r>
              <a:rPr lang="pt-BR" b="1" i="1" dirty="0" smtClean="0"/>
              <a:t>E a grande cidade fendeu-se em três partes, e as cidades das nações caíram; e da grande Babilônia se lembrou Deus, para lhe dar o cálice do vinho da indignação da sua ira.</a:t>
            </a:r>
            <a:r>
              <a:rPr lang="pt-BR" b="1" i="1" baseline="30000" dirty="0" smtClean="0"/>
              <a:t> 20 </a:t>
            </a:r>
            <a:r>
              <a:rPr lang="pt-BR" b="1" i="1" dirty="0" smtClean="0"/>
              <a:t>E toda a ilha fugiu; e os montes não se acharam.</a:t>
            </a:r>
            <a:r>
              <a:rPr lang="pt-BR" b="1" i="1" baseline="30000" dirty="0" smtClean="0"/>
              <a:t> 21 </a:t>
            </a:r>
            <a:r>
              <a:rPr lang="pt-BR" b="1" i="1" dirty="0" smtClean="0"/>
              <a:t>E sobre os homens caiu do céu uma grande saraiva, pedras do peso de um talento; e os homens blasfemaram de Deus por causa da praga da saraiva; porque a sua praga era mui grande.</a:t>
            </a:r>
          </a:p>
          <a:p>
            <a:endParaRPr lang="pt-BR" b="1" i="1" dirty="0" smtClean="0"/>
          </a:p>
          <a:p>
            <a:r>
              <a:rPr lang="pt-BR" b="1" dirty="0" smtClean="0"/>
              <a:t>E uma saraivada com pedras de até um talento = 20 quilos.</a:t>
            </a:r>
          </a:p>
          <a:p>
            <a:endParaRPr lang="pt-BR" b="1" i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144016" y="44624"/>
            <a:ext cx="8892480" cy="127727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As Sete Taças (16:2-21)</a:t>
            </a:r>
          </a:p>
          <a:p>
            <a:pPr algn="ctr"/>
            <a:r>
              <a:rPr lang="pt-BR" sz="35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t-BR" sz="3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8) A Sétima Taça = Grande Terremoto (16:17-21)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4016" y="386080"/>
            <a:ext cx="8892480" cy="73866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 Sete Taças (16:2-21)</a:t>
            </a:r>
          </a:p>
        </p:txBody>
      </p:sp>
      <p:pic>
        <p:nvPicPr>
          <p:cNvPr id="11266" name="Picture 2" descr="http://apdsji.files.wordpress.com/2009/12/as-sete-pragas-finais.jpg?w=500&amp;h=3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090" y="1218634"/>
            <a:ext cx="7299050" cy="556187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292080" y="249289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Chagas</a:t>
            </a:r>
            <a:endParaRPr lang="pt-BR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4941168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Fontes em Sangue</a:t>
            </a:r>
            <a:endParaRPr lang="pt-BR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4128" y="3627021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Mar em Sangue</a:t>
            </a:r>
            <a:endParaRPr lang="pt-BR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904" y="5085184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 Quente</a:t>
            </a:r>
            <a:endParaRPr lang="pt-BR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7664" y="4797152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Besta Julgado</a:t>
            </a:r>
            <a:endParaRPr lang="pt-BR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3601" y="3525071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Eufrates Secou-se</a:t>
            </a:r>
            <a:endParaRPr lang="pt-BR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5790" y="1820942"/>
            <a:ext cx="2448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Chamado para Armagedom</a:t>
            </a:r>
            <a:endParaRPr lang="pt-BR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568952" cy="5832648"/>
          </a:xfrm>
        </p:spPr>
        <p:txBody>
          <a:bodyPr>
            <a:noAutofit/>
          </a:bodyPr>
          <a:lstStyle/>
          <a:p>
            <a:pPr algn="just" hangingPunct="0">
              <a:spcBef>
                <a:spcPts val="0"/>
              </a:spcBef>
              <a:tabLst>
                <a:tab pos="-685800" algn="l"/>
                <a:tab pos="-457200" algn="l"/>
                <a:tab pos="0" algn="l"/>
                <a:tab pos="285750" algn="l"/>
                <a:tab pos="514350" algn="l"/>
                <a:tab pos="74295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 B.	A Tribulação Na Terra (6 - 18)</a:t>
            </a:r>
          </a:p>
          <a:p>
            <a:pPr algn="just" hangingPunct="0">
              <a:spcBef>
                <a:spcPts val="0"/>
              </a:spcBef>
              <a:tabLst>
                <a:tab pos="-685800" algn="l"/>
                <a:tab pos="-457200" algn="l"/>
                <a:tab pos="0" algn="l"/>
                <a:tab pos="285750" algn="l"/>
                <a:tab pos="514350" algn="l"/>
                <a:tab pos="74295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400800" algn="l"/>
                <a:tab pos="6858000" algn="l"/>
                <a:tab pos="7315200" algn="l"/>
              </a:tabLst>
            </a:pPr>
            <a:endParaRPr lang="en-US" sz="1000" kern="50" dirty="0" smtClean="0">
              <a:ea typeface="Times New Roman"/>
            </a:endParaRPr>
          </a:p>
          <a:p>
            <a:pPr algn="just" hangingPunct="0">
              <a:spcBef>
                <a:spcPts val="0"/>
              </a:spcBef>
              <a:tabLst>
                <a:tab pos="-685800" algn="l"/>
                <a:tab pos="-457200" algn="l"/>
                <a:tab pos="0" algn="l"/>
                <a:tab pos="285750" algn="l"/>
                <a:tab pos="514350" algn="l"/>
                <a:tab pos="74295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1900" kern="50" dirty="0" smtClean="0">
                <a:solidFill>
                  <a:srgbClr val="000000"/>
                </a:solidFill>
                <a:ea typeface="Times New Roman"/>
              </a:rPr>
              <a:t>		   5.  </a:t>
            </a: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O Derramar das Sete Taças (15 - 16)</a:t>
            </a:r>
            <a:endParaRPr lang="en-US" sz="1900" kern="50" dirty="0" smtClean="0">
              <a:ea typeface="Times New Roman"/>
            </a:endParaRPr>
          </a:p>
          <a:p>
            <a:pPr algn="just" hangingPunct="0">
              <a:spcBef>
                <a:spcPts val="0"/>
              </a:spcBef>
              <a:tabLst>
                <a:tab pos="-685800" algn="l"/>
                <a:tab pos="-457200" algn="l"/>
                <a:tab pos="0" algn="l"/>
                <a:tab pos="285750" algn="l"/>
                <a:tab pos="514350" algn="l"/>
                <a:tab pos="74295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 </a:t>
            </a:r>
            <a:endParaRPr lang="en-US" sz="1900" kern="50" dirty="0" smtClean="0">
              <a:ea typeface="Times New Roman"/>
            </a:endParaRPr>
          </a:p>
          <a:p>
            <a:pPr marL="914400" marR="0" indent="-171450" algn="just" hangingPunct="0">
              <a:spcBef>
                <a:spcPts val="0"/>
              </a:spcBef>
              <a:spcAft>
                <a:spcPts val="0"/>
              </a:spcAft>
              <a:tabLst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a</a:t>
            </a:r>
            <a:r>
              <a:rPr lang="pt-BR" sz="1900" b="1" kern="50" dirty="0" smtClean="0">
                <a:solidFill>
                  <a:srgbClr val="000000"/>
                </a:solidFill>
                <a:ea typeface="Times New Roman"/>
              </a:rPr>
              <a:t>.  Preparações Finais (15:1 -16:1)</a:t>
            </a:r>
            <a:endParaRPr lang="en-US" sz="1900" b="1" kern="50" dirty="0" smtClean="0">
              <a:ea typeface="Times New Roman"/>
            </a:endParaRPr>
          </a:p>
          <a:p>
            <a:pPr algn="just" hangingPunct="0">
              <a:spcBef>
                <a:spcPts val="0"/>
              </a:spcBef>
              <a:tabLst>
                <a:tab pos="-685800" algn="l"/>
                <a:tab pos="-457200" algn="l"/>
                <a:tab pos="0" algn="l"/>
                <a:tab pos="285750" algn="l"/>
                <a:tab pos="514350" algn="l"/>
                <a:tab pos="74295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 </a:t>
            </a:r>
            <a:endParaRPr lang="en-US" sz="1900" kern="50" dirty="0" smtClean="0">
              <a:ea typeface="Times New Roman"/>
            </a:endParaRPr>
          </a:p>
          <a:p>
            <a:pPr marL="1143000" marR="0" indent="-228600" algn="just" hangingPunct="0">
              <a:spcBef>
                <a:spcPts val="0"/>
              </a:spcBef>
              <a:spcAft>
                <a:spcPts val="0"/>
              </a:spcAft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  1)  Os Santos No Céu (15:1-4)</a:t>
            </a:r>
            <a:endParaRPr lang="en-US" sz="1900" kern="50" dirty="0" smtClean="0">
              <a:ea typeface="Times New Roman"/>
            </a:endParaRPr>
          </a:p>
          <a:p>
            <a:pPr marL="1143000" marR="0" indent="-228600" algn="just" hangingPunct="0">
              <a:spcBef>
                <a:spcPts val="0"/>
              </a:spcBef>
              <a:spcAft>
                <a:spcPts val="0"/>
              </a:spcAft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  2)  O Templo No Céu (15:5 - 16:1)</a:t>
            </a:r>
            <a:endParaRPr lang="en-US" sz="1900" kern="50" dirty="0" smtClean="0">
              <a:ea typeface="Times New Roman"/>
            </a:endParaRPr>
          </a:p>
          <a:p>
            <a:pPr algn="just" hangingPunct="0">
              <a:spcBef>
                <a:spcPts val="0"/>
              </a:spcBef>
              <a:tabLst>
                <a:tab pos="-685800" algn="l"/>
                <a:tab pos="-457200" algn="l"/>
                <a:tab pos="0" algn="l"/>
                <a:tab pos="285750" algn="l"/>
                <a:tab pos="514350" algn="l"/>
                <a:tab pos="74295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 </a:t>
            </a:r>
            <a:endParaRPr lang="en-US" sz="1900" kern="50" dirty="0" smtClean="0">
              <a:ea typeface="Times New Roman"/>
            </a:endParaRPr>
          </a:p>
          <a:p>
            <a:pPr marL="914400" marR="0" indent="-171450" algn="just" hangingPunct="0">
              <a:spcBef>
                <a:spcPts val="0"/>
              </a:spcBef>
              <a:spcAft>
                <a:spcPts val="0"/>
              </a:spcAft>
              <a:tabLst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b.  As Sete Taças (16:2-21)</a:t>
            </a:r>
            <a:endParaRPr lang="en-US" sz="1900" kern="50" dirty="0" smtClean="0">
              <a:ea typeface="Times New Roman"/>
            </a:endParaRPr>
          </a:p>
          <a:p>
            <a:pPr algn="just" hangingPunct="0">
              <a:spcBef>
                <a:spcPts val="0"/>
              </a:spcBef>
              <a:tabLst>
                <a:tab pos="-685800" algn="l"/>
                <a:tab pos="-457200" algn="l"/>
                <a:tab pos="0" algn="l"/>
                <a:tab pos="285750" algn="l"/>
                <a:tab pos="514350" algn="l"/>
                <a:tab pos="74295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 </a:t>
            </a:r>
            <a:endParaRPr lang="en-US" sz="1900" kern="50" dirty="0" smtClean="0">
              <a:ea typeface="Times New Roman"/>
            </a:endParaRPr>
          </a:p>
          <a:p>
            <a:pPr marL="1435100" marR="0" lvl="0" indent="-449263" algn="just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A Primeira Taça = Chaga (16:2) </a:t>
            </a:r>
            <a:endParaRPr lang="en-US" sz="1900" kern="50" dirty="0" smtClean="0">
              <a:ea typeface="Times New Roman"/>
            </a:endParaRPr>
          </a:p>
          <a:p>
            <a:pPr marL="1435100" marR="0" lvl="0" indent="-449263" algn="just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A Segunda Taça = Mar Se Tornou Em Sangue (16:3)</a:t>
            </a:r>
            <a:endParaRPr lang="en-US" sz="1900" kern="50" dirty="0" smtClean="0">
              <a:ea typeface="Times New Roman"/>
            </a:endParaRPr>
          </a:p>
          <a:p>
            <a:pPr marL="1435100" marR="0" lvl="0" indent="-449263" algn="just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A Terceira Taça = Fontes Se Tornaram Em Sangue (16:4-7)</a:t>
            </a:r>
            <a:endParaRPr lang="en-US" sz="1900" kern="50" dirty="0" smtClean="0">
              <a:ea typeface="Times New Roman"/>
            </a:endParaRPr>
          </a:p>
          <a:p>
            <a:pPr marL="1435100" marR="0" lvl="0" indent="-449263" algn="just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A Quarta Taça = Sol Quente (16:8-9)</a:t>
            </a:r>
            <a:endParaRPr lang="en-US" sz="1900" kern="50" dirty="0" smtClean="0">
              <a:ea typeface="Times New Roman"/>
            </a:endParaRPr>
          </a:p>
          <a:p>
            <a:pPr marL="1435100" marR="0" lvl="0" indent="-449263" algn="just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A Quinta Taça = Trono da Besta Julgado (16:10-11)</a:t>
            </a:r>
            <a:endParaRPr lang="en-US" sz="1900" kern="50" dirty="0" smtClean="0">
              <a:ea typeface="Times New Roman"/>
            </a:endParaRPr>
          </a:p>
          <a:p>
            <a:pPr marL="1435100" marR="0" lvl="0" indent="-449263" algn="just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A Sexta Taça = Rio Eufrates Secou-se (16:12)</a:t>
            </a:r>
            <a:endParaRPr lang="en-US" sz="1900" kern="50" dirty="0" smtClean="0">
              <a:ea typeface="Times New Roman"/>
            </a:endParaRPr>
          </a:p>
          <a:p>
            <a:pPr marL="1435100" marR="0" lvl="0" indent="-449263" algn="just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Sexto Intervalo: Chamado para Armagedom (16:13-16)</a:t>
            </a:r>
            <a:endParaRPr lang="en-US" sz="1900" kern="50" dirty="0" smtClean="0">
              <a:ea typeface="Times New Roman"/>
            </a:endParaRPr>
          </a:p>
          <a:p>
            <a:pPr marL="1435100" marR="0" lvl="0" indent="-449263" algn="just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</a:tabLst>
            </a:pPr>
            <a:r>
              <a:rPr lang="pt-BR" sz="1900" kern="50" dirty="0" smtClean="0">
                <a:solidFill>
                  <a:srgbClr val="000000"/>
                </a:solidFill>
                <a:ea typeface="Times New Roman"/>
              </a:rPr>
              <a:t>A Sétima Taça = Grande Terremoto (16:17-21)</a:t>
            </a:r>
            <a:r>
              <a:rPr lang="en-US" sz="1900" kern="50" dirty="0" smtClean="0">
                <a:ea typeface="Times New Roman"/>
              </a:rPr>
              <a:t> </a:t>
            </a:r>
            <a:endParaRPr lang="pt-BR" sz="19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O Esboço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/>
          <p:cNvSpPr txBox="1"/>
          <p:nvPr/>
        </p:nvSpPr>
        <p:spPr>
          <a:xfrm>
            <a:off x="323528" y="4581128"/>
            <a:ext cx="5976664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</a:rPr>
              <a:t>Cap. 16:2-12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96500" y="44624"/>
            <a:ext cx="3127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905"/>
                <a:solidFill>
                  <a:srgbClr val="F7964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Sete Taças</a:t>
            </a:r>
            <a:endParaRPr lang="pt-BR" sz="5400" b="1" dirty="0">
              <a:ln w="1905"/>
              <a:solidFill>
                <a:srgbClr val="F79646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" name="Group 74"/>
          <p:cNvGrpSpPr/>
          <p:nvPr/>
        </p:nvGrpSpPr>
        <p:grpSpPr>
          <a:xfrm>
            <a:off x="323528" y="2276872"/>
            <a:ext cx="8496944" cy="1296144"/>
            <a:chOff x="1547664" y="5589240"/>
            <a:chExt cx="7272808" cy="878954"/>
          </a:xfrm>
        </p:grpSpPr>
        <p:sp>
          <p:nvSpPr>
            <p:cNvPr id="23" name="Left Brace 22"/>
            <p:cNvSpPr/>
            <p:nvPr/>
          </p:nvSpPr>
          <p:spPr>
            <a:xfrm rot="5400000">
              <a:off x="4932040" y="2204864"/>
              <a:ext cx="504056" cy="7272808"/>
            </a:xfrm>
            <a:prstGeom prst="leftBrace">
              <a:avLst/>
            </a:prstGeom>
            <a:ln w="635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75090" y="6067808"/>
              <a:ext cx="1080120" cy="30777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Parêntesis</a:t>
              </a:r>
            </a:p>
          </p:txBody>
        </p:sp>
        <p:pic>
          <p:nvPicPr>
            <p:cNvPr id="43" name="Picture 42" descr="Taça-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9672" y="5987831"/>
              <a:ext cx="792088" cy="480363"/>
            </a:xfrm>
            <a:prstGeom prst="rect">
              <a:avLst/>
            </a:prstGeom>
          </p:spPr>
        </p:pic>
        <p:pic>
          <p:nvPicPr>
            <p:cNvPr id="44" name="Picture 43" descr="Taça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83768" y="5987831"/>
              <a:ext cx="792088" cy="480363"/>
            </a:xfrm>
            <a:prstGeom prst="rect">
              <a:avLst/>
            </a:prstGeom>
          </p:spPr>
        </p:pic>
        <p:pic>
          <p:nvPicPr>
            <p:cNvPr id="45" name="Picture 44" descr="Taça-3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47864" y="5987831"/>
              <a:ext cx="792088" cy="480363"/>
            </a:xfrm>
            <a:prstGeom prst="rect">
              <a:avLst/>
            </a:prstGeom>
          </p:spPr>
        </p:pic>
        <p:pic>
          <p:nvPicPr>
            <p:cNvPr id="46" name="Picture 45" descr="Taça-4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39952" y="5984875"/>
              <a:ext cx="792088" cy="465032"/>
            </a:xfrm>
            <a:prstGeom prst="rect">
              <a:avLst/>
            </a:prstGeom>
          </p:spPr>
        </p:pic>
        <p:pic>
          <p:nvPicPr>
            <p:cNvPr id="47" name="Picture 46" descr="Taça-5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2040" y="5984875"/>
              <a:ext cx="792088" cy="465032"/>
            </a:xfrm>
            <a:prstGeom prst="rect">
              <a:avLst/>
            </a:prstGeom>
          </p:spPr>
        </p:pic>
        <p:pic>
          <p:nvPicPr>
            <p:cNvPr id="48" name="Picture 47" descr="Taça-6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96136" y="5987831"/>
              <a:ext cx="792088" cy="480363"/>
            </a:xfrm>
            <a:prstGeom prst="rect">
              <a:avLst/>
            </a:prstGeom>
          </p:spPr>
        </p:pic>
        <p:pic>
          <p:nvPicPr>
            <p:cNvPr id="49" name="Picture 48" descr="Taça-7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12360" y="5984875"/>
              <a:ext cx="792088" cy="465032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 rot="19489145">
            <a:off x="6043935" y="4446974"/>
            <a:ext cx="1660831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</a:rPr>
              <a:t>Cap. 16:13-16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380312" y="4541058"/>
            <a:ext cx="1656184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</a:rPr>
              <a:t>Cap. 16:17-21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962944" y="5487615"/>
            <a:ext cx="5184576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</a:rPr>
              <a:t>Cap. 17-18 – O JULGAMENTO FINAL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1817870" y="980728"/>
            <a:ext cx="3474210" cy="1569660"/>
            <a:chOff x="2195736" y="980728"/>
            <a:chExt cx="3474210" cy="1569660"/>
          </a:xfrm>
        </p:grpSpPr>
        <p:pic>
          <p:nvPicPr>
            <p:cNvPr id="82" name="Picture 81" descr="Seal-7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95736" y="1196752"/>
              <a:ext cx="1123052" cy="95147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83" name="Picture 82" descr="Trom-7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83967" y="1196752"/>
              <a:ext cx="1385979" cy="95383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84" name="TextBox 83"/>
            <p:cNvSpPr txBox="1"/>
            <p:nvPr/>
          </p:nvSpPr>
          <p:spPr>
            <a:xfrm>
              <a:off x="3491880" y="980728"/>
              <a:ext cx="6480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600" dirty="0" smtClean="0">
                  <a:latin typeface="Arial Black" pitchFamily="34" charset="0"/>
                </a:rPr>
                <a:t>&gt;</a:t>
              </a:r>
              <a:endParaRPr lang="pt-BR" sz="9600" dirty="0">
                <a:latin typeface="Arial Black" pitchFamily="34" charset="0"/>
              </a:endParaRPr>
            </a:p>
          </p:txBody>
        </p:sp>
      </p:grpSp>
      <p:pic>
        <p:nvPicPr>
          <p:cNvPr id="86" name="Picture 6" descr="Resultado de imagem para segunda taça de apocalips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2412" y="3501088"/>
            <a:ext cx="961236" cy="720000"/>
          </a:xfrm>
          <a:prstGeom prst="rect">
            <a:avLst/>
          </a:prstGeom>
          <a:noFill/>
        </p:spPr>
      </p:pic>
      <p:pic>
        <p:nvPicPr>
          <p:cNvPr id="87" name="Picture 10" descr="http://3.bp.blogspot.com/-7so2zzPpIzk/UX7NzyvYepI/AAAAAAAAANU/WoxfLumoDPc/s1600/fran%C3%A7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80334" y="3501008"/>
            <a:ext cx="959418" cy="720000"/>
          </a:xfrm>
          <a:prstGeom prst="rect">
            <a:avLst/>
          </a:prstGeom>
          <a:noFill/>
        </p:spPr>
      </p:pic>
      <p:pic>
        <p:nvPicPr>
          <p:cNvPr id="88" name="Picture 87" descr="praga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98728" y="3501008"/>
            <a:ext cx="1121144" cy="720000"/>
          </a:xfrm>
          <a:prstGeom prst="rect">
            <a:avLst/>
          </a:prstGeom>
        </p:spPr>
      </p:pic>
      <p:pic>
        <p:nvPicPr>
          <p:cNvPr id="89" name="Picture 2" descr="https://distritodeandradina.files.wordpress.com/2010/10/sun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3382527" y="3501008"/>
            <a:ext cx="901441" cy="720000"/>
          </a:xfrm>
          <a:prstGeom prst="rect">
            <a:avLst/>
          </a:prstGeom>
          <a:noFill/>
        </p:spPr>
      </p:pic>
      <p:pic>
        <p:nvPicPr>
          <p:cNvPr id="90" name="Picture 2" descr="https://clovismoliveira.files.wordpress.com/2014/08/8bbd4-end2bof2bthe2bworld2bcopy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60717" y="3501008"/>
            <a:ext cx="959355" cy="720000"/>
          </a:xfrm>
          <a:prstGeom prst="rect">
            <a:avLst/>
          </a:prstGeom>
          <a:noFill/>
        </p:spPr>
      </p:pic>
      <p:pic>
        <p:nvPicPr>
          <p:cNvPr id="91" name="Picture 2" descr="http://www.universal.org/uploads/2015/08/06/marcel.oosterwijkc.cc.690x460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220192" y="3501008"/>
            <a:ext cx="1080000" cy="720000"/>
          </a:xfrm>
          <a:prstGeom prst="rect">
            <a:avLst/>
          </a:prstGeom>
          <a:noFill/>
        </p:spPr>
      </p:pic>
      <p:pic>
        <p:nvPicPr>
          <p:cNvPr id="92" name="Picture 2" descr="http://www.apocalipse.org.br/revelation/imagens/terremotos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523974" y="3501008"/>
            <a:ext cx="1224490" cy="720000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2469976" y="1137518"/>
            <a:ext cx="4500271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Capítulo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7" grpId="0" animBg="1"/>
      <p:bldP spid="79" grpId="0" animBg="1"/>
      <p:bldP spid="81" grpId="0" animBg="1"/>
      <p:bldP spid="81" grpId="1" animBg="1"/>
      <p:bldP spid="29" grpId="0"/>
      <p:bldP spid="2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vignette3.wikia.nocookie.net/tesfanon/images/2/2e/Scroll_opened.png/revision/latest?cb=201201161449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-252536" y="692696"/>
            <a:ext cx="9649072" cy="6331222"/>
          </a:xfrm>
          <a:prstGeom prst="rect">
            <a:avLst/>
          </a:prstGeom>
          <a:noFill/>
        </p:spPr>
      </p:pic>
      <p:sp>
        <p:nvSpPr>
          <p:cNvPr id="75" name="TextBox 74"/>
          <p:cNvSpPr txBox="1"/>
          <p:nvPr/>
        </p:nvSpPr>
        <p:spPr>
          <a:xfrm>
            <a:off x="2391728" y="623731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prstClr val="black"/>
                </a:solidFill>
                <a:latin typeface="Arial Black" pitchFamily="34" charset="0"/>
              </a:rPr>
              <a:t>Apocalipse 6 - 18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37363" y="44624"/>
            <a:ext cx="66453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905"/>
                <a:solidFill>
                  <a:srgbClr val="F7964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Livro com Sete Selos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520" y="1033572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Estrutura do Livro de Sete Selos</a:t>
            </a:r>
          </a:p>
        </p:txBody>
      </p:sp>
      <p:grpSp>
        <p:nvGrpSpPr>
          <p:cNvPr id="2" name="Group 74"/>
          <p:cNvGrpSpPr/>
          <p:nvPr/>
        </p:nvGrpSpPr>
        <p:grpSpPr>
          <a:xfrm>
            <a:off x="827584" y="4653136"/>
            <a:ext cx="7272808" cy="1458105"/>
            <a:chOff x="1547664" y="5010089"/>
            <a:chExt cx="7272808" cy="1458105"/>
          </a:xfrm>
        </p:grpSpPr>
        <p:sp>
          <p:nvSpPr>
            <p:cNvPr id="23" name="Left Brace 22"/>
            <p:cNvSpPr/>
            <p:nvPr/>
          </p:nvSpPr>
          <p:spPr>
            <a:xfrm rot="5400000">
              <a:off x="4932040" y="2204864"/>
              <a:ext cx="504056" cy="7272808"/>
            </a:xfrm>
            <a:prstGeom prst="leftBrace">
              <a:avLst/>
            </a:prstGeom>
            <a:ln w="635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75090" y="6067808"/>
              <a:ext cx="1080120" cy="30777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Parêntesis</a:t>
              </a:r>
            </a:p>
          </p:txBody>
        </p:sp>
        <p:pic>
          <p:nvPicPr>
            <p:cNvPr id="43" name="Picture 42" descr="Taça-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9672" y="5987831"/>
              <a:ext cx="792088" cy="480363"/>
            </a:xfrm>
            <a:prstGeom prst="rect">
              <a:avLst/>
            </a:prstGeom>
          </p:spPr>
        </p:pic>
        <p:pic>
          <p:nvPicPr>
            <p:cNvPr id="44" name="Picture 43" descr="Taça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83768" y="5987831"/>
              <a:ext cx="792088" cy="480363"/>
            </a:xfrm>
            <a:prstGeom prst="rect">
              <a:avLst/>
            </a:prstGeom>
          </p:spPr>
        </p:pic>
        <p:pic>
          <p:nvPicPr>
            <p:cNvPr id="45" name="Picture 44" descr="Taça-3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47864" y="5987831"/>
              <a:ext cx="792088" cy="480363"/>
            </a:xfrm>
            <a:prstGeom prst="rect">
              <a:avLst/>
            </a:prstGeom>
          </p:spPr>
        </p:pic>
        <p:pic>
          <p:nvPicPr>
            <p:cNvPr id="46" name="Picture 45" descr="Taça-4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39952" y="5984875"/>
              <a:ext cx="792088" cy="465032"/>
            </a:xfrm>
            <a:prstGeom prst="rect">
              <a:avLst/>
            </a:prstGeom>
          </p:spPr>
        </p:pic>
        <p:pic>
          <p:nvPicPr>
            <p:cNvPr id="47" name="Picture 46" descr="Taça-5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32040" y="5984875"/>
              <a:ext cx="792088" cy="465032"/>
            </a:xfrm>
            <a:prstGeom prst="rect">
              <a:avLst/>
            </a:prstGeom>
          </p:spPr>
        </p:pic>
        <p:pic>
          <p:nvPicPr>
            <p:cNvPr id="48" name="Picture 47" descr="Taça-6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96136" y="5987831"/>
              <a:ext cx="792088" cy="480363"/>
            </a:xfrm>
            <a:prstGeom prst="rect">
              <a:avLst/>
            </a:prstGeom>
          </p:spPr>
        </p:pic>
        <p:pic>
          <p:nvPicPr>
            <p:cNvPr id="49" name="Picture 48" descr="Taça-7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12360" y="5984875"/>
              <a:ext cx="792088" cy="465032"/>
            </a:xfrm>
            <a:prstGeom prst="rect">
              <a:avLst/>
            </a:prstGeom>
          </p:spPr>
        </p:pic>
        <p:cxnSp>
          <p:nvCxnSpPr>
            <p:cNvPr id="50" name="Straight Connector 49"/>
            <p:cNvCxnSpPr>
              <a:endCxn id="23" idx="1"/>
            </p:cNvCxnSpPr>
            <p:nvPr/>
          </p:nvCxnSpPr>
          <p:spPr>
            <a:xfrm flipH="1">
              <a:off x="5184068" y="5010089"/>
              <a:ext cx="2052228" cy="579151"/>
            </a:xfrm>
            <a:prstGeom prst="line">
              <a:avLst/>
            </a:prstGeom>
            <a:ln w="635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/>
          <p:nvPr/>
        </p:nvGrpSpPr>
        <p:grpSpPr>
          <a:xfrm>
            <a:off x="539552" y="3356992"/>
            <a:ext cx="6418708" cy="1512168"/>
            <a:chOff x="827584" y="3573016"/>
            <a:chExt cx="6418708" cy="1512168"/>
          </a:xfrm>
        </p:grpSpPr>
        <p:sp>
          <p:nvSpPr>
            <p:cNvPr id="22" name="Left Brace 21"/>
            <p:cNvSpPr/>
            <p:nvPr/>
          </p:nvSpPr>
          <p:spPr>
            <a:xfrm rot="5400000">
              <a:off x="3779913" y="908721"/>
              <a:ext cx="432046" cy="6336704"/>
            </a:xfrm>
            <a:prstGeom prst="leftBrace">
              <a:avLst/>
            </a:prstGeom>
            <a:ln w="635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black"/>
                </a:solidFill>
              </a:endParaRPr>
            </a:p>
          </p:txBody>
        </p:sp>
        <p:cxnSp>
          <p:nvCxnSpPr>
            <p:cNvPr id="25" name="Straight Connector 24"/>
            <p:cNvCxnSpPr>
              <a:endCxn id="22" idx="1"/>
            </p:cNvCxnSpPr>
            <p:nvPr/>
          </p:nvCxnSpPr>
          <p:spPr>
            <a:xfrm flipH="1">
              <a:off x="3995936" y="3573016"/>
              <a:ext cx="1296144" cy="288034"/>
            </a:xfrm>
            <a:prstGeom prst="line">
              <a:avLst/>
            </a:prstGeom>
            <a:ln w="635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52"/>
            <p:cNvGrpSpPr/>
            <p:nvPr/>
          </p:nvGrpSpPr>
          <p:grpSpPr>
            <a:xfrm>
              <a:off x="971600" y="4221088"/>
              <a:ext cx="2664296" cy="655569"/>
              <a:chOff x="1547664" y="4221088"/>
              <a:chExt cx="2664296" cy="655569"/>
            </a:xfrm>
          </p:grpSpPr>
          <p:pic>
            <p:nvPicPr>
              <p:cNvPr id="34" name="Picture 33" descr="Trom-1.pn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547664" y="4221088"/>
                <a:ext cx="869890" cy="655569"/>
              </a:xfrm>
              <a:prstGeom prst="rect">
                <a:avLst/>
              </a:prstGeom>
            </p:spPr>
          </p:pic>
          <p:pic>
            <p:nvPicPr>
              <p:cNvPr id="35" name="Picture 34" descr="Trom-2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195736" y="4221088"/>
                <a:ext cx="874092" cy="655569"/>
              </a:xfrm>
              <a:prstGeom prst="rect">
                <a:avLst/>
              </a:prstGeom>
            </p:spPr>
          </p:pic>
          <p:pic>
            <p:nvPicPr>
              <p:cNvPr id="36" name="Picture 35" descr="Trom-3.png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773318" y="4221088"/>
                <a:ext cx="869890" cy="655569"/>
              </a:xfrm>
              <a:prstGeom prst="rect">
                <a:avLst/>
              </a:prstGeom>
            </p:spPr>
          </p:pic>
          <p:pic>
            <p:nvPicPr>
              <p:cNvPr id="37" name="Picture 36" descr="Trom-4.png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3337868" y="4221088"/>
                <a:ext cx="874092" cy="655569"/>
              </a:xfrm>
              <a:prstGeom prst="rect">
                <a:avLst/>
              </a:prstGeom>
            </p:spPr>
          </p:pic>
        </p:grpSp>
        <p:grpSp>
          <p:nvGrpSpPr>
            <p:cNvPr id="5" name="Group 54"/>
            <p:cNvGrpSpPr/>
            <p:nvPr/>
          </p:nvGrpSpPr>
          <p:grpSpPr>
            <a:xfrm>
              <a:off x="4057948" y="4221088"/>
              <a:ext cx="1450156" cy="655569"/>
              <a:chOff x="3913932" y="4221088"/>
              <a:chExt cx="1450156" cy="655569"/>
            </a:xfrm>
          </p:grpSpPr>
          <p:pic>
            <p:nvPicPr>
              <p:cNvPr id="38" name="Picture 37" descr="Trom-5.png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913932" y="4221088"/>
                <a:ext cx="874092" cy="651367"/>
              </a:xfrm>
              <a:prstGeom prst="rect">
                <a:avLst/>
              </a:prstGeom>
            </p:spPr>
          </p:pic>
          <p:pic>
            <p:nvPicPr>
              <p:cNvPr id="39" name="Picture 38" descr="Trom-6.png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4494198" y="4221088"/>
                <a:ext cx="869890" cy="655569"/>
              </a:xfrm>
              <a:prstGeom prst="rect">
                <a:avLst/>
              </a:prstGeom>
            </p:spPr>
          </p:pic>
        </p:grpSp>
        <p:pic>
          <p:nvPicPr>
            <p:cNvPr id="40" name="Picture 39" descr="Trom-7.pn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72200" y="4149080"/>
              <a:ext cx="874092" cy="65556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436096" y="4437112"/>
              <a:ext cx="1080120" cy="30777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Parêntesis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63888" y="4437112"/>
              <a:ext cx="576064" cy="30777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Parê</a:t>
              </a:r>
              <a:endParaRPr lang="pt-BR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Group 56"/>
            <p:cNvGrpSpPr/>
            <p:nvPr/>
          </p:nvGrpSpPr>
          <p:grpSpPr>
            <a:xfrm>
              <a:off x="4288160" y="4672186"/>
              <a:ext cx="2880320" cy="412998"/>
              <a:chOff x="4211960" y="4653136"/>
              <a:chExt cx="2880320" cy="412998"/>
            </a:xfrm>
          </p:grpSpPr>
          <p:sp>
            <p:nvSpPr>
              <p:cNvPr id="52" name="Right Bracket 51"/>
              <p:cNvSpPr/>
              <p:nvPr/>
            </p:nvSpPr>
            <p:spPr>
              <a:xfrm rot="5400000">
                <a:off x="5472100" y="3392996"/>
                <a:ext cx="360040" cy="2880320"/>
              </a:xfrm>
              <a:prstGeom prst="rightBracket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129014" y="4696802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>
                    <a:solidFill>
                      <a:srgbClr val="C00000"/>
                    </a:solidFill>
                  </a:rPr>
                  <a:t>Três Ais</a:t>
                </a:r>
              </a:p>
            </p:txBody>
          </p:sp>
        </p:grpSp>
      </p:grpSp>
      <p:grpSp>
        <p:nvGrpSpPr>
          <p:cNvPr id="7" name="Group 61"/>
          <p:cNvGrpSpPr/>
          <p:nvPr/>
        </p:nvGrpSpPr>
        <p:grpSpPr>
          <a:xfrm>
            <a:off x="1763688" y="1586508"/>
            <a:ext cx="5824264" cy="895712"/>
            <a:chOff x="1403648" y="1700808"/>
            <a:chExt cx="5824264" cy="895712"/>
          </a:xfrm>
        </p:grpSpPr>
        <p:pic>
          <p:nvPicPr>
            <p:cNvPr id="63" name="Picture 62" descr="Scrolla.png"/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FD800"/>
                </a:clrFrom>
                <a:clrTo>
                  <a:srgbClr val="FFD8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2208836" y="895620"/>
              <a:ext cx="895712" cy="2506088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3915544" y="1930550"/>
              <a:ext cx="3312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= Livro de Sete Selos</a:t>
              </a:r>
            </a:p>
          </p:txBody>
        </p:sp>
      </p:grpSp>
      <p:grpSp>
        <p:nvGrpSpPr>
          <p:cNvPr id="8" name="Group 64"/>
          <p:cNvGrpSpPr/>
          <p:nvPr/>
        </p:nvGrpSpPr>
        <p:grpSpPr>
          <a:xfrm>
            <a:off x="467544" y="2385018"/>
            <a:ext cx="5040560" cy="971974"/>
            <a:chOff x="467544" y="2564904"/>
            <a:chExt cx="5040560" cy="971974"/>
          </a:xfrm>
        </p:grpSpPr>
        <p:sp>
          <p:nvSpPr>
            <p:cNvPr id="66" name="Left Brace 65"/>
            <p:cNvSpPr/>
            <p:nvPr/>
          </p:nvSpPr>
          <p:spPr>
            <a:xfrm rot="5400000">
              <a:off x="2807804" y="296652"/>
              <a:ext cx="432048" cy="4968552"/>
            </a:xfrm>
            <a:prstGeom prst="leftBrace">
              <a:avLst/>
            </a:prstGeom>
            <a:ln w="635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779912" y="3121223"/>
              <a:ext cx="1080120" cy="30777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Parêntesis</a:t>
              </a:r>
            </a:p>
          </p:txBody>
        </p:sp>
        <p:pic>
          <p:nvPicPr>
            <p:cNvPr id="68" name="Picture 67" descr="Seal-1.png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67544" y="2996952"/>
              <a:ext cx="618996" cy="524428"/>
            </a:xfrm>
            <a:prstGeom prst="rect">
              <a:avLst/>
            </a:prstGeom>
          </p:spPr>
        </p:pic>
        <p:pic>
          <p:nvPicPr>
            <p:cNvPr id="69" name="Picture 68" descr="Seal-2.pn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71600" y="2996952"/>
              <a:ext cx="618996" cy="528726"/>
            </a:xfrm>
            <a:prstGeom prst="rect">
              <a:avLst/>
            </a:prstGeom>
          </p:spPr>
        </p:pic>
        <p:pic>
          <p:nvPicPr>
            <p:cNvPr id="70" name="Picture 69" descr="Seal-3.png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16668" y="2996952"/>
              <a:ext cx="623295" cy="528726"/>
            </a:xfrm>
            <a:prstGeom prst="rect">
              <a:avLst/>
            </a:prstGeom>
          </p:spPr>
        </p:pic>
        <p:pic>
          <p:nvPicPr>
            <p:cNvPr id="71" name="Picture 70" descr="Seal-4.png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051720" y="2996952"/>
              <a:ext cx="623295" cy="528726"/>
            </a:xfrm>
            <a:prstGeom prst="rect">
              <a:avLst/>
            </a:prstGeom>
          </p:spPr>
        </p:pic>
        <p:pic>
          <p:nvPicPr>
            <p:cNvPr id="72" name="Picture 71" descr="Seal-5.png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55776" y="2996952"/>
              <a:ext cx="618996" cy="524428"/>
            </a:xfrm>
            <a:prstGeom prst="rect">
              <a:avLst/>
            </a:prstGeom>
          </p:spPr>
        </p:pic>
        <p:pic>
          <p:nvPicPr>
            <p:cNvPr id="73" name="Picture 72" descr="Seal-6.png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131840" y="2996952"/>
              <a:ext cx="618996" cy="528726"/>
            </a:xfrm>
            <a:prstGeom prst="rect">
              <a:avLst/>
            </a:prstGeom>
          </p:spPr>
        </p:pic>
        <p:pic>
          <p:nvPicPr>
            <p:cNvPr id="74" name="Picture 73" descr="Seal-7.png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859084" y="3012450"/>
              <a:ext cx="618996" cy="524428"/>
            </a:xfrm>
            <a:prstGeom prst="rect">
              <a:avLst/>
            </a:prstGeom>
          </p:spPr>
        </p:pic>
      </p:grpSp>
      <p:sp>
        <p:nvSpPr>
          <p:cNvPr id="51" name="TextBox 50"/>
          <p:cNvSpPr txBox="1"/>
          <p:nvPr/>
        </p:nvSpPr>
        <p:spPr>
          <a:xfrm>
            <a:off x="2235746" y="1791866"/>
            <a:ext cx="1547664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</a:rPr>
              <a:t>Cap. 6-16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046340" y="2916560"/>
            <a:ext cx="1152128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</a:rPr>
              <a:t>Cap. 8:1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36526" y="2882652"/>
            <a:ext cx="2808312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</a:rPr>
              <a:t>Cap. 6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885828" y="2905894"/>
            <a:ext cx="864096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</a:rPr>
              <a:t>Cap. 7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72136" y="4155554"/>
            <a:ext cx="864096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</a:rPr>
              <a:t>Cap. 9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96280" y="4149080"/>
            <a:ext cx="2335560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</a:rPr>
              <a:t>Cap. 8:1-12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915816" y="4634086"/>
            <a:ext cx="1187624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</a:rPr>
              <a:t>Cap. 8:13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012914" y="4158386"/>
            <a:ext cx="1234320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</a:rPr>
              <a:t>Cap. 10:1 -11:14</a:t>
            </a:r>
          </a:p>
        </p:txBody>
      </p:sp>
      <p:sp>
        <p:nvSpPr>
          <p:cNvPr id="77" name="TextBox 76"/>
          <p:cNvSpPr txBox="1"/>
          <p:nvPr/>
        </p:nvSpPr>
        <p:spPr>
          <a:xfrm rot="19489145">
            <a:off x="5687706" y="5599102"/>
            <a:ext cx="1660831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</a:rPr>
              <a:t>Cap. 16:13-16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115616" y="5661248"/>
            <a:ext cx="4521646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</a:rPr>
              <a:t>Cap. 16:2-12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4288" y="5621178"/>
            <a:ext cx="1872208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</a:rPr>
              <a:t>Cap. 16:17-21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962944" y="6311096"/>
            <a:ext cx="5184576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</a:rPr>
              <a:t>Cap. 17-18 – O JULGAMENTO FINAL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130380" y="3861048"/>
            <a:ext cx="1656184" cy="101566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Cap. 12-13, 14, </a:t>
            </a:r>
          </a:p>
          <a:p>
            <a:pPr algn="ctr"/>
            <a:r>
              <a:rPr lang="pt-BR" sz="2000" b="1" dirty="0" smtClean="0"/>
              <a:t>15:1-16:1</a:t>
            </a:r>
            <a:endParaRPr lang="pt-BR" sz="2000" b="1" dirty="0"/>
          </a:p>
        </p:txBody>
      </p:sp>
      <p:sp>
        <p:nvSpPr>
          <p:cNvPr id="62" name="TextBox 61"/>
          <p:cNvSpPr txBox="1"/>
          <p:nvPr/>
        </p:nvSpPr>
        <p:spPr>
          <a:xfrm rot="19050948">
            <a:off x="6247918" y="3672046"/>
            <a:ext cx="1728192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</a:rPr>
              <a:t>Cap. 11:15-19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5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77" grpId="0" animBg="1"/>
      <p:bldP spid="78" grpId="0" animBg="1"/>
      <p:bldP spid="79" grpId="0" animBg="1"/>
      <p:bldP spid="81" grpId="0" animBg="1"/>
      <p:bldP spid="81" grpId="1" animBg="1"/>
      <p:bldP spid="80" grpId="0" animBg="1"/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395537"/>
            <a:ext cx="6858001" cy="964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200"/>
            <a:ext cx="7344816" cy="4525963"/>
          </a:xfrm>
        </p:spPr>
        <p:txBody>
          <a:bodyPr>
            <a:noAutofit/>
          </a:bodyPr>
          <a:lstStyle/>
          <a:p>
            <a:r>
              <a:rPr lang="pt-BR" b="1" i="1" baseline="30000" dirty="0" smtClean="0"/>
              <a:t>1 </a:t>
            </a:r>
            <a:r>
              <a:rPr lang="pt-BR" b="1" i="1" dirty="0" smtClean="0"/>
              <a:t>E vi outro grande e admirável sinal no céu: sete anjos, que tinham as sete últimas pragas; porque nelas é consumada a ira de Deus.</a:t>
            </a:r>
          </a:p>
          <a:p>
            <a:r>
              <a:rPr lang="pt-BR" b="1" i="1" baseline="30000" dirty="0" smtClean="0"/>
              <a:t> 2 </a:t>
            </a:r>
            <a:r>
              <a:rPr lang="pt-BR" b="1" i="1" dirty="0" smtClean="0"/>
              <a:t>E vi um como mar de vidro misturado com fogo; e também os que saíram vitoriosos da besta, e da sua imagem, e do seu sinal, e do número do seu nome, que estavam junto ao mar de vidro, e tinham as harpas de Deus.</a:t>
            </a:r>
            <a:r>
              <a:rPr lang="en-US" b="1" i="1" dirty="0" smtClean="0"/>
              <a:t> </a:t>
            </a:r>
            <a:endParaRPr lang="pt-BR" i="1" dirty="0"/>
          </a:p>
        </p:txBody>
      </p:sp>
      <p:sp>
        <p:nvSpPr>
          <p:cNvPr id="5" name="Rectangle 4"/>
          <p:cNvSpPr/>
          <p:nvPr/>
        </p:nvSpPr>
        <p:spPr>
          <a:xfrm>
            <a:off x="144016" y="44624"/>
            <a:ext cx="8892480" cy="138499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</a:t>
            </a:r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Preparações Finais (15:1 -16:1)</a:t>
            </a:r>
          </a:p>
          <a:p>
            <a:pPr algn="ctr"/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1)  Os Santos No Céu (15:1-4)</a:t>
            </a:r>
          </a:p>
        </p:txBody>
      </p:sp>
      <p:pic>
        <p:nvPicPr>
          <p:cNvPr id="15362" name="Picture 2" descr="http://2.bp.blogspot.com/-T756UOdQFIQ/TsPBD5ZLeeI/AAAAAAAADH0/wH_QiOba0Gg/s1600/os_sete_anjos_com_as_sete_tac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7175" y="4733105"/>
            <a:ext cx="2950483" cy="1936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395537"/>
            <a:ext cx="6858001" cy="964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200"/>
            <a:ext cx="7344816" cy="5257800"/>
          </a:xfrm>
        </p:spPr>
        <p:txBody>
          <a:bodyPr>
            <a:noAutofit/>
          </a:bodyPr>
          <a:lstStyle/>
          <a:p>
            <a:r>
              <a:rPr lang="pt-BR" b="1" baseline="30000" dirty="0" smtClean="0"/>
              <a:t> </a:t>
            </a:r>
            <a:r>
              <a:rPr lang="pt-BR" b="1" i="1" baseline="30000" dirty="0" smtClean="0"/>
              <a:t>3 </a:t>
            </a:r>
            <a:r>
              <a:rPr lang="pt-BR" b="1" i="1" dirty="0" smtClean="0"/>
              <a:t>E cantavam o cântico de Moisés, servo de Deus, e o cântico do Cordeiro, dizendo: Grandes e maravilhosas são as tuas obras, Senhor Deus Todo-Poderoso! Justos e verdadeiros são os teus caminhos, ó Rei dos santos.</a:t>
            </a:r>
            <a:r>
              <a:rPr lang="pt-BR" b="1" i="1" baseline="30000" dirty="0" smtClean="0"/>
              <a:t> 4 </a:t>
            </a:r>
            <a:r>
              <a:rPr lang="pt-BR" b="1" i="1" dirty="0" smtClean="0"/>
              <a:t>Quem te não temerá, ó Senhor, e não </a:t>
            </a:r>
            <a:r>
              <a:rPr lang="pt-BR" b="1" i="1" dirty="0" err="1" smtClean="0"/>
              <a:t>magnificará</a:t>
            </a:r>
            <a:r>
              <a:rPr lang="pt-BR" b="1" i="1" dirty="0" smtClean="0"/>
              <a:t> o teu nome? Porque só tu és santo; por isso todas as nações virão, e se prostrarão diante de ti, porque os teus juízos são manifestos.</a:t>
            </a:r>
            <a:r>
              <a:rPr lang="en-US" b="1" i="1" dirty="0" smtClean="0"/>
              <a:t> </a:t>
            </a:r>
          </a:p>
          <a:p>
            <a:endParaRPr lang="en-US" sz="1000" b="1" i="1" dirty="0" smtClean="0"/>
          </a:p>
          <a:p>
            <a:r>
              <a:rPr lang="pt-BR" b="1" dirty="0" smtClean="0"/>
              <a:t>O "cântico de Moisés", registrado em Êxodo 15, louva Deus pela vitória e pelo castigo sobre os egípcios.  Este cântico celebra apenas a redenção terrestre.  </a:t>
            </a:r>
            <a:endParaRPr lang="pt-BR" b="1" dirty="0"/>
          </a:p>
        </p:txBody>
      </p:sp>
      <p:sp>
        <p:nvSpPr>
          <p:cNvPr id="5" name="Rectangle 4"/>
          <p:cNvSpPr/>
          <p:nvPr/>
        </p:nvSpPr>
        <p:spPr>
          <a:xfrm>
            <a:off x="144016" y="44624"/>
            <a:ext cx="8892480" cy="138499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</a:t>
            </a:r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Preparações Finais (15:1 -16:1)</a:t>
            </a:r>
          </a:p>
          <a:p>
            <a:pPr algn="ctr"/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1)  Os Santos No Céu (15:1-4)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395537"/>
            <a:ext cx="6858001" cy="964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200"/>
            <a:ext cx="7344816" cy="5257800"/>
          </a:xfrm>
        </p:spPr>
        <p:txBody>
          <a:bodyPr>
            <a:noAutofit/>
          </a:bodyPr>
          <a:lstStyle/>
          <a:p>
            <a:r>
              <a:rPr lang="en-US" b="1" baseline="30000" dirty="0" smtClean="0"/>
              <a:t> </a:t>
            </a:r>
            <a:r>
              <a:rPr lang="pt-BR" b="1" i="1" baseline="30000" dirty="0" smtClean="0"/>
              <a:t>3 </a:t>
            </a:r>
            <a:r>
              <a:rPr lang="pt-BR" b="1" i="1" dirty="0" smtClean="0"/>
              <a:t>E cantavam o cântico de Moisés, servo de Deus, e o cântico do Cordeiro, dizendo: Grandes e maravilhosas são as tuas obras, Senhor Deus Todo-Poderoso! Justos e verdadeiros são os teus caminhos, ó Rei dos santos.</a:t>
            </a:r>
            <a:r>
              <a:rPr lang="pt-BR" b="1" i="1" baseline="30000" dirty="0" smtClean="0"/>
              <a:t> 4 </a:t>
            </a:r>
            <a:r>
              <a:rPr lang="pt-BR" b="1" i="1" dirty="0" smtClean="0"/>
              <a:t>Quem te não temerá, ó Senhor, e não </a:t>
            </a:r>
            <a:r>
              <a:rPr lang="pt-BR" b="1" i="1" dirty="0" err="1" smtClean="0"/>
              <a:t>magnificará</a:t>
            </a:r>
            <a:r>
              <a:rPr lang="pt-BR" b="1" i="1" dirty="0" smtClean="0"/>
              <a:t> o teu nome? Porque só tu és santo; por isso todas as nações virão, e se prostrarão diante de ti, porque os teus juízos são manifestos.</a:t>
            </a:r>
            <a:r>
              <a:rPr lang="en-US" b="1" i="1" dirty="0" smtClean="0"/>
              <a:t> </a:t>
            </a:r>
          </a:p>
          <a:p>
            <a:endParaRPr lang="en-US" sz="1000" b="1" i="1" dirty="0" smtClean="0"/>
          </a:p>
          <a:p>
            <a:r>
              <a:rPr lang="pt-BR" b="1" dirty="0" smtClean="0"/>
              <a:t>O "cântico do Cordeiro", talvez o cântico novo do capítulo 5:9-10, fala dá vitória espiritual encontrada em Cristo e a exaltação do Messias rejeitado.  </a:t>
            </a:r>
          </a:p>
          <a:p>
            <a:endParaRPr lang="pt-BR" dirty="0"/>
          </a:p>
        </p:txBody>
      </p:sp>
      <p:sp>
        <p:nvSpPr>
          <p:cNvPr id="5" name="Rectangle 4"/>
          <p:cNvSpPr/>
          <p:nvPr/>
        </p:nvSpPr>
        <p:spPr>
          <a:xfrm>
            <a:off x="144016" y="44624"/>
            <a:ext cx="8892480" cy="138499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</a:t>
            </a:r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Preparações Finais (15:1 -16:1)</a:t>
            </a:r>
          </a:p>
          <a:p>
            <a:pPr algn="ctr"/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1)  Os Santos No Céu (15:1-4)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395537"/>
            <a:ext cx="6858001" cy="964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200"/>
            <a:ext cx="7344816" cy="5257800"/>
          </a:xfrm>
        </p:spPr>
        <p:txBody>
          <a:bodyPr>
            <a:noAutofit/>
          </a:bodyPr>
          <a:lstStyle/>
          <a:p>
            <a:r>
              <a:rPr lang="en-US" b="1" baseline="30000" dirty="0" smtClean="0"/>
              <a:t> </a:t>
            </a:r>
            <a:r>
              <a:rPr lang="pt-BR" b="1" i="1" baseline="30000" dirty="0" smtClean="0"/>
              <a:t>3 </a:t>
            </a:r>
            <a:r>
              <a:rPr lang="pt-BR" b="1" i="1" dirty="0" smtClean="0"/>
              <a:t>E cantavam o cântico de Moisés, servo de Deus, e o cântico do Cordeiro, dizendo: Grandes e maravilhosas são as tuas obras, Senhor Deus Todo-Poderoso! Justos e verdadeiros são os teus caminhos, ó Rei dos santos.</a:t>
            </a:r>
            <a:r>
              <a:rPr lang="pt-BR" b="1" i="1" baseline="30000" dirty="0" smtClean="0"/>
              <a:t> 4 </a:t>
            </a:r>
            <a:r>
              <a:rPr lang="pt-BR" b="1" i="1" dirty="0" smtClean="0"/>
              <a:t>Quem te não temerá, ó Senhor, e não </a:t>
            </a:r>
            <a:r>
              <a:rPr lang="pt-BR" b="1" i="1" dirty="0" err="1" smtClean="0"/>
              <a:t>magnificará</a:t>
            </a:r>
            <a:r>
              <a:rPr lang="pt-BR" b="1" i="1" dirty="0" smtClean="0"/>
              <a:t> o teu nome? Porque só tu és santo; por isso todas as nações virão, e se prostrarão diante de ti, porque os teus juízos são manifestos.</a:t>
            </a:r>
            <a:r>
              <a:rPr lang="en-US" b="1" i="1" dirty="0" smtClean="0"/>
              <a:t> </a:t>
            </a:r>
          </a:p>
          <a:p>
            <a:endParaRPr lang="pt-BR" sz="1000" dirty="0" smtClean="0"/>
          </a:p>
          <a:p>
            <a:r>
              <a:rPr lang="pt-BR" b="1" dirty="0" smtClean="0"/>
              <a:t>Os dois cânticos anunciam a gloriosa salvação de Deus.</a:t>
            </a:r>
          </a:p>
          <a:p>
            <a:endParaRPr lang="pt-BR" dirty="0"/>
          </a:p>
        </p:txBody>
      </p:sp>
      <p:sp>
        <p:nvSpPr>
          <p:cNvPr id="5" name="Rectangle 4"/>
          <p:cNvSpPr/>
          <p:nvPr/>
        </p:nvSpPr>
        <p:spPr>
          <a:xfrm>
            <a:off x="144016" y="44624"/>
            <a:ext cx="8892480" cy="138499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</a:t>
            </a:r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Preparações Finais (15:1 -16:1)</a:t>
            </a:r>
          </a:p>
          <a:p>
            <a:pPr algn="ctr"/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1)  Os Santos No Céu (15:1-4)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395537"/>
            <a:ext cx="6858001" cy="964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495325"/>
            <a:ext cx="7344816" cy="4525963"/>
          </a:xfrm>
        </p:spPr>
        <p:txBody>
          <a:bodyPr>
            <a:noAutofit/>
          </a:bodyPr>
          <a:lstStyle/>
          <a:p>
            <a:r>
              <a:rPr lang="pt-BR" b="1" i="1" baseline="30000" dirty="0" smtClean="0"/>
              <a:t>5 </a:t>
            </a:r>
            <a:r>
              <a:rPr lang="pt-BR" b="1" i="1" dirty="0" smtClean="0"/>
              <a:t>E depois disto olhei, e eis que o templo do tabernáculo do testemunho se abriu no céu.</a:t>
            </a:r>
            <a:r>
              <a:rPr lang="pt-BR" b="1" i="1" baseline="30000" dirty="0" smtClean="0"/>
              <a:t> 6 </a:t>
            </a:r>
            <a:r>
              <a:rPr lang="pt-BR" b="1" i="1" dirty="0" smtClean="0"/>
              <a:t>E os sete anjos que tinham as sete pragas saíram do templo, vestidos de linho puro e resplandecente, e cingidos com cintos de ouro pelos peitos. </a:t>
            </a:r>
            <a:r>
              <a:rPr lang="pt-BR" b="1" i="1" baseline="30000" dirty="0" smtClean="0"/>
              <a:t>7 </a:t>
            </a:r>
            <a:r>
              <a:rPr lang="pt-BR" b="1" i="1" dirty="0" smtClean="0"/>
              <a:t>E um dos quatro animais deu aos sete anjos sete taças de ouro, cheias da ira de Deus, que vive para todo o sempre.</a:t>
            </a:r>
            <a:r>
              <a:rPr lang="pt-BR" b="1" i="1" baseline="30000" dirty="0" smtClean="0"/>
              <a:t> 8 </a:t>
            </a:r>
            <a:r>
              <a:rPr lang="pt-BR" b="1" i="1" dirty="0" smtClean="0"/>
              <a:t>E o templo encheu-se com a fumaça da glória de Deus e do seu poder; e ninguém podia entrar no templo, até que se consumassem as sete pragas dos sete anjos. </a:t>
            </a:r>
            <a:r>
              <a:rPr lang="pt-BR" b="1" i="1" baseline="30000" dirty="0" smtClean="0"/>
              <a:t>1 </a:t>
            </a:r>
            <a:r>
              <a:rPr lang="pt-BR" b="1" i="1" dirty="0" smtClean="0"/>
              <a:t>E ouvi, vinda do templo, uma grande voz, que dizia aos sete anjos: Ide, e derramai sobre a terra as sete taças da ira de Deus.</a:t>
            </a:r>
          </a:p>
          <a:p>
            <a:endParaRPr lang="pt-BR" dirty="0"/>
          </a:p>
        </p:txBody>
      </p:sp>
      <p:sp>
        <p:nvSpPr>
          <p:cNvPr id="5" name="Rectangle 4"/>
          <p:cNvSpPr/>
          <p:nvPr/>
        </p:nvSpPr>
        <p:spPr>
          <a:xfrm>
            <a:off x="144016" y="44624"/>
            <a:ext cx="8892480" cy="141577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</a:t>
            </a:r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Preparações Finais (15:1 -16:1)</a:t>
            </a:r>
          </a:p>
          <a:p>
            <a:pPr algn="ctr"/>
            <a:r>
              <a:rPr lang="pt-BR" sz="4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2) O Templo No Céu (15:5 - 16:1)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vignette3.wikia.nocookie.net/tesfanon/images/2/2e/Scroll_opened.png/revision/latest?cb=201201161449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-252536" y="692696"/>
            <a:ext cx="9649072" cy="6331222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077629" y="44624"/>
            <a:ext cx="4964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Quarto Intervalo</a:t>
            </a:r>
            <a:endParaRPr lang="pt-BR" sz="54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" name="Group 74"/>
          <p:cNvGrpSpPr/>
          <p:nvPr/>
        </p:nvGrpSpPr>
        <p:grpSpPr>
          <a:xfrm>
            <a:off x="827584" y="4653136"/>
            <a:ext cx="7272808" cy="1458105"/>
            <a:chOff x="1547664" y="5010089"/>
            <a:chExt cx="7272808" cy="1458105"/>
          </a:xfrm>
        </p:grpSpPr>
        <p:sp>
          <p:nvSpPr>
            <p:cNvPr id="23" name="Left Brace 22"/>
            <p:cNvSpPr/>
            <p:nvPr/>
          </p:nvSpPr>
          <p:spPr>
            <a:xfrm rot="5400000">
              <a:off x="4932040" y="2204864"/>
              <a:ext cx="504056" cy="7272808"/>
            </a:xfrm>
            <a:prstGeom prst="leftBrace">
              <a:avLst/>
            </a:prstGeom>
            <a:ln w="635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75090" y="6067808"/>
              <a:ext cx="1080120" cy="30777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latin typeface="Arial" pitchFamily="34" charset="0"/>
                  <a:cs typeface="Arial" pitchFamily="34" charset="0"/>
                </a:rPr>
                <a:t>Parêntesis</a:t>
              </a:r>
              <a:endParaRPr lang="pt-BR" sz="14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3" name="Picture 42" descr="Taça-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9672" y="5987831"/>
              <a:ext cx="792088" cy="480363"/>
            </a:xfrm>
            <a:prstGeom prst="rect">
              <a:avLst/>
            </a:prstGeom>
          </p:spPr>
        </p:pic>
        <p:pic>
          <p:nvPicPr>
            <p:cNvPr id="44" name="Picture 43" descr="Taça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83768" y="5987831"/>
              <a:ext cx="792088" cy="480363"/>
            </a:xfrm>
            <a:prstGeom prst="rect">
              <a:avLst/>
            </a:prstGeom>
          </p:spPr>
        </p:pic>
        <p:pic>
          <p:nvPicPr>
            <p:cNvPr id="45" name="Picture 44" descr="Taça-3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47864" y="5987831"/>
              <a:ext cx="792088" cy="480363"/>
            </a:xfrm>
            <a:prstGeom prst="rect">
              <a:avLst/>
            </a:prstGeom>
          </p:spPr>
        </p:pic>
        <p:pic>
          <p:nvPicPr>
            <p:cNvPr id="46" name="Picture 45" descr="Taça-4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39952" y="5984875"/>
              <a:ext cx="792088" cy="465032"/>
            </a:xfrm>
            <a:prstGeom prst="rect">
              <a:avLst/>
            </a:prstGeom>
          </p:spPr>
        </p:pic>
        <p:pic>
          <p:nvPicPr>
            <p:cNvPr id="47" name="Picture 46" descr="Taça-5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32040" y="5984875"/>
              <a:ext cx="792088" cy="465032"/>
            </a:xfrm>
            <a:prstGeom prst="rect">
              <a:avLst/>
            </a:prstGeom>
          </p:spPr>
        </p:pic>
        <p:pic>
          <p:nvPicPr>
            <p:cNvPr id="48" name="Picture 47" descr="Taça-6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96136" y="5987831"/>
              <a:ext cx="792088" cy="480363"/>
            </a:xfrm>
            <a:prstGeom prst="rect">
              <a:avLst/>
            </a:prstGeom>
          </p:spPr>
        </p:pic>
        <p:pic>
          <p:nvPicPr>
            <p:cNvPr id="49" name="Picture 48" descr="Taça-7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12360" y="5984875"/>
              <a:ext cx="792088" cy="465032"/>
            </a:xfrm>
            <a:prstGeom prst="rect">
              <a:avLst/>
            </a:prstGeom>
          </p:spPr>
        </p:pic>
        <p:cxnSp>
          <p:nvCxnSpPr>
            <p:cNvPr id="50" name="Straight Connector 49"/>
            <p:cNvCxnSpPr>
              <a:endCxn id="23" idx="1"/>
            </p:cNvCxnSpPr>
            <p:nvPr/>
          </p:nvCxnSpPr>
          <p:spPr>
            <a:xfrm flipH="1">
              <a:off x="5184068" y="5010089"/>
              <a:ext cx="2052228" cy="579151"/>
            </a:xfrm>
            <a:prstGeom prst="line">
              <a:avLst/>
            </a:prstGeom>
            <a:ln w="635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/>
          <p:nvPr/>
        </p:nvGrpSpPr>
        <p:grpSpPr>
          <a:xfrm>
            <a:off x="539552" y="3356992"/>
            <a:ext cx="6418708" cy="1512168"/>
            <a:chOff x="827584" y="3573016"/>
            <a:chExt cx="6418708" cy="1512168"/>
          </a:xfrm>
        </p:grpSpPr>
        <p:sp>
          <p:nvSpPr>
            <p:cNvPr id="22" name="Left Brace 21"/>
            <p:cNvSpPr/>
            <p:nvPr/>
          </p:nvSpPr>
          <p:spPr>
            <a:xfrm rot="5400000">
              <a:off x="3779913" y="908721"/>
              <a:ext cx="432046" cy="6336704"/>
            </a:xfrm>
            <a:prstGeom prst="leftBrace">
              <a:avLst/>
            </a:prstGeom>
            <a:ln w="635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5" name="Straight Connector 24"/>
            <p:cNvCxnSpPr>
              <a:endCxn id="22" idx="1"/>
            </p:cNvCxnSpPr>
            <p:nvPr/>
          </p:nvCxnSpPr>
          <p:spPr>
            <a:xfrm flipH="1">
              <a:off x="3995936" y="3573016"/>
              <a:ext cx="1296144" cy="288034"/>
            </a:xfrm>
            <a:prstGeom prst="line">
              <a:avLst/>
            </a:prstGeom>
            <a:ln w="635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52"/>
            <p:cNvGrpSpPr/>
            <p:nvPr/>
          </p:nvGrpSpPr>
          <p:grpSpPr>
            <a:xfrm>
              <a:off x="971600" y="4221088"/>
              <a:ext cx="2664296" cy="655569"/>
              <a:chOff x="1547664" y="4221088"/>
              <a:chExt cx="2664296" cy="655569"/>
            </a:xfrm>
          </p:grpSpPr>
          <p:pic>
            <p:nvPicPr>
              <p:cNvPr id="34" name="Picture 33" descr="Trom-1.pn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547664" y="4221088"/>
                <a:ext cx="869890" cy="655569"/>
              </a:xfrm>
              <a:prstGeom prst="rect">
                <a:avLst/>
              </a:prstGeom>
            </p:spPr>
          </p:pic>
          <p:pic>
            <p:nvPicPr>
              <p:cNvPr id="35" name="Picture 34" descr="Trom-2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195736" y="4221088"/>
                <a:ext cx="874092" cy="655569"/>
              </a:xfrm>
              <a:prstGeom prst="rect">
                <a:avLst/>
              </a:prstGeom>
            </p:spPr>
          </p:pic>
          <p:pic>
            <p:nvPicPr>
              <p:cNvPr id="36" name="Picture 35" descr="Trom-3.png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773318" y="4221088"/>
                <a:ext cx="869890" cy="655569"/>
              </a:xfrm>
              <a:prstGeom prst="rect">
                <a:avLst/>
              </a:prstGeom>
            </p:spPr>
          </p:pic>
          <p:pic>
            <p:nvPicPr>
              <p:cNvPr id="37" name="Picture 36" descr="Trom-4.png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3337868" y="4221088"/>
                <a:ext cx="874092" cy="655569"/>
              </a:xfrm>
              <a:prstGeom prst="rect">
                <a:avLst/>
              </a:prstGeom>
            </p:spPr>
          </p:pic>
        </p:grpSp>
        <p:grpSp>
          <p:nvGrpSpPr>
            <p:cNvPr id="5" name="Group 54"/>
            <p:cNvGrpSpPr/>
            <p:nvPr/>
          </p:nvGrpSpPr>
          <p:grpSpPr>
            <a:xfrm>
              <a:off x="4057948" y="4221088"/>
              <a:ext cx="1450156" cy="655569"/>
              <a:chOff x="3913932" y="4221088"/>
              <a:chExt cx="1450156" cy="655569"/>
            </a:xfrm>
          </p:grpSpPr>
          <p:pic>
            <p:nvPicPr>
              <p:cNvPr id="38" name="Picture 37" descr="Trom-5.png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913932" y="4221088"/>
                <a:ext cx="874092" cy="651367"/>
              </a:xfrm>
              <a:prstGeom prst="rect">
                <a:avLst/>
              </a:prstGeom>
            </p:spPr>
          </p:pic>
          <p:pic>
            <p:nvPicPr>
              <p:cNvPr id="39" name="Picture 38" descr="Trom-6.png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4494198" y="4221088"/>
                <a:ext cx="869890" cy="655569"/>
              </a:xfrm>
              <a:prstGeom prst="rect">
                <a:avLst/>
              </a:prstGeom>
            </p:spPr>
          </p:pic>
        </p:grpSp>
        <p:pic>
          <p:nvPicPr>
            <p:cNvPr id="40" name="Picture 39" descr="Trom-7.pn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72200" y="4149080"/>
              <a:ext cx="874092" cy="65556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436096" y="4437112"/>
              <a:ext cx="1080120" cy="30777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latin typeface="Arial" pitchFamily="34" charset="0"/>
                  <a:cs typeface="Arial" pitchFamily="34" charset="0"/>
                </a:rPr>
                <a:t>Parêntesis</a:t>
              </a:r>
              <a:endParaRPr lang="pt-B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63888" y="4437112"/>
              <a:ext cx="576064" cy="30777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err="1" smtClean="0">
                  <a:latin typeface="Arial" pitchFamily="34" charset="0"/>
                  <a:cs typeface="Arial" pitchFamily="34" charset="0"/>
                </a:rPr>
                <a:t>Parê</a:t>
              </a:r>
              <a:endParaRPr lang="pt-BR" sz="14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Group 56"/>
            <p:cNvGrpSpPr/>
            <p:nvPr/>
          </p:nvGrpSpPr>
          <p:grpSpPr>
            <a:xfrm>
              <a:off x="4288160" y="4672186"/>
              <a:ext cx="2880320" cy="412998"/>
              <a:chOff x="4211960" y="4653136"/>
              <a:chExt cx="2880320" cy="412998"/>
            </a:xfrm>
          </p:grpSpPr>
          <p:sp>
            <p:nvSpPr>
              <p:cNvPr id="52" name="Right Bracket 51"/>
              <p:cNvSpPr/>
              <p:nvPr/>
            </p:nvSpPr>
            <p:spPr>
              <a:xfrm rot="5400000">
                <a:off x="5472100" y="3392996"/>
                <a:ext cx="360040" cy="2880320"/>
              </a:xfrm>
              <a:prstGeom prst="rightBracket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129014" y="4696802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 smtClean="0">
                    <a:solidFill>
                      <a:srgbClr val="C00000"/>
                    </a:solidFill>
                  </a:rPr>
                  <a:t>Três Ais</a:t>
                </a:r>
                <a:endParaRPr lang="pt-BR" b="1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7" name="Group 61"/>
          <p:cNvGrpSpPr/>
          <p:nvPr/>
        </p:nvGrpSpPr>
        <p:grpSpPr>
          <a:xfrm>
            <a:off x="1763688" y="1586508"/>
            <a:ext cx="5824264" cy="895712"/>
            <a:chOff x="1403648" y="1700808"/>
            <a:chExt cx="5824264" cy="895712"/>
          </a:xfrm>
        </p:grpSpPr>
        <p:pic>
          <p:nvPicPr>
            <p:cNvPr id="63" name="Picture 62" descr="Scrolla.png"/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FD800"/>
                </a:clrFrom>
                <a:clrTo>
                  <a:srgbClr val="FFD8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2208836" y="895620"/>
              <a:ext cx="895712" cy="2506088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3915544" y="1930550"/>
              <a:ext cx="3312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latin typeface="Arial" pitchFamily="34" charset="0"/>
                  <a:cs typeface="Arial" pitchFamily="34" charset="0"/>
                </a:rPr>
                <a:t>= Livro de Sete Selos</a:t>
              </a:r>
              <a:endParaRPr lang="pt-BR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64"/>
          <p:cNvGrpSpPr/>
          <p:nvPr/>
        </p:nvGrpSpPr>
        <p:grpSpPr>
          <a:xfrm>
            <a:off x="467544" y="2385018"/>
            <a:ext cx="5040560" cy="971974"/>
            <a:chOff x="467544" y="2564904"/>
            <a:chExt cx="5040560" cy="971974"/>
          </a:xfrm>
        </p:grpSpPr>
        <p:sp>
          <p:nvSpPr>
            <p:cNvPr id="66" name="Left Brace 65"/>
            <p:cNvSpPr/>
            <p:nvPr/>
          </p:nvSpPr>
          <p:spPr>
            <a:xfrm rot="5400000">
              <a:off x="2807804" y="296652"/>
              <a:ext cx="432048" cy="4968552"/>
            </a:xfrm>
            <a:prstGeom prst="leftBrace">
              <a:avLst/>
            </a:prstGeom>
            <a:ln w="635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779912" y="3121223"/>
              <a:ext cx="1080120" cy="30777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latin typeface="Arial" pitchFamily="34" charset="0"/>
                  <a:cs typeface="Arial" pitchFamily="34" charset="0"/>
                </a:rPr>
                <a:t>Parêntesis</a:t>
              </a:r>
              <a:endParaRPr lang="pt-BR" sz="14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8" name="Picture 67" descr="Seal-1.png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67544" y="2996952"/>
              <a:ext cx="618996" cy="524428"/>
            </a:xfrm>
            <a:prstGeom prst="rect">
              <a:avLst/>
            </a:prstGeom>
          </p:spPr>
        </p:pic>
        <p:pic>
          <p:nvPicPr>
            <p:cNvPr id="69" name="Picture 68" descr="Seal-2.pn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71600" y="2996952"/>
              <a:ext cx="618996" cy="528726"/>
            </a:xfrm>
            <a:prstGeom prst="rect">
              <a:avLst/>
            </a:prstGeom>
          </p:spPr>
        </p:pic>
        <p:pic>
          <p:nvPicPr>
            <p:cNvPr id="70" name="Picture 69" descr="Seal-3.png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16668" y="2996952"/>
              <a:ext cx="623295" cy="528726"/>
            </a:xfrm>
            <a:prstGeom prst="rect">
              <a:avLst/>
            </a:prstGeom>
          </p:spPr>
        </p:pic>
        <p:pic>
          <p:nvPicPr>
            <p:cNvPr id="71" name="Picture 70" descr="Seal-4.png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051720" y="2996952"/>
              <a:ext cx="623295" cy="528726"/>
            </a:xfrm>
            <a:prstGeom prst="rect">
              <a:avLst/>
            </a:prstGeom>
          </p:spPr>
        </p:pic>
        <p:pic>
          <p:nvPicPr>
            <p:cNvPr id="72" name="Picture 71" descr="Seal-5.png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55776" y="2996952"/>
              <a:ext cx="618996" cy="524428"/>
            </a:xfrm>
            <a:prstGeom prst="rect">
              <a:avLst/>
            </a:prstGeom>
          </p:spPr>
        </p:pic>
        <p:pic>
          <p:nvPicPr>
            <p:cNvPr id="73" name="Picture 72" descr="Seal-6.png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131840" y="2996952"/>
              <a:ext cx="618996" cy="528726"/>
            </a:xfrm>
            <a:prstGeom prst="rect">
              <a:avLst/>
            </a:prstGeom>
          </p:spPr>
        </p:pic>
        <p:pic>
          <p:nvPicPr>
            <p:cNvPr id="74" name="Picture 73" descr="Seal-7.png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859084" y="3012450"/>
              <a:ext cx="618996" cy="524428"/>
            </a:xfrm>
            <a:prstGeom prst="rect">
              <a:avLst/>
            </a:prstGeom>
          </p:spPr>
        </p:pic>
      </p:grpSp>
      <p:sp>
        <p:nvSpPr>
          <p:cNvPr id="51" name="TextBox 50"/>
          <p:cNvSpPr txBox="1"/>
          <p:nvPr/>
        </p:nvSpPr>
        <p:spPr>
          <a:xfrm>
            <a:off x="2391728" y="623731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Arial Black" pitchFamily="34" charset="0"/>
              </a:rPr>
              <a:t>Apocalipse 6 - 18</a:t>
            </a:r>
            <a:endParaRPr lang="pt-BR" sz="2400" dirty="0">
              <a:latin typeface="Arial Black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30380" y="4005064"/>
            <a:ext cx="1656184" cy="101566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Cap. 12-13, 14, </a:t>
            </a:r>
          </a:p>
          <a:p>
            <a:pPr algn="ctr"/>
            <a:r>
              <a:rPr lang="pt-BR" sz="2000" b="1" dirty="0" smtClean="0"/>
              <a:t>15:1-16:1</a:t>
            </a:r>
            <a:endParaRPr lang="pt-BR" sz="20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7147842" y="3604736"/>
            <a:ext cx="161967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kern="5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Intervalos</a:t>
            </a:r>
            <a:endParaRPr lang="pt-BR" b="1" dirty="0"/>
          </a:p>
        </p:txBody>
      </p:sp>
      <p:sp>
        <p:nvSpPr>
          <p:cNvPr id="58" name="Rectangle 57"/>
          <p:cNvSpPr/>
          <p:nvPr/>
        </p:nvSpPr>
        <p:spPr>
          <a:xfrm>
            <a:off x="611560" y="5229200"/>
            <a:ext cx="7704856" cy="1008112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9" grpId="0" animBg="1"/>
      <p:bldP spid="5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1945</Words>
  <Application>Microsoft Office PowerPoint</Application>
  <PresentationFormat>On-screen Show (4:3)</PresentationFormat>
  <Paragraphs>201</Paragraphs>
  <Slides>31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1_Office Theme</vt:lpstr>
      <vt:lpstr>Slide 1</vt:lpstr>
      <vt:lpstr>Slide 2</vt:lpstr>
      <vt:lpstr>O Esboço</vt:lpstr>
      <vt:lpstr>Slide 4</vt:lpstr>
      <vt:lpstr>Slide 5</vt:lpstr>
      <vt:lpstr>Slide 6</vt:lpstr>
      <vt:lpstr>Slide 7</vt:lpstr>
      <vt:lpstr>Slide 8</vt:lpstr>
      <vt:lpstr>Slide 9</vt:lpstr>
      <vt:lpstr>O Esboço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Onde Fica Israel?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Dan</cp:lastModifiedBy>
  <cp:revision>13</cp:revision>
  <dcterms:created xsi:type="dcterms:W3CDTF">2016-06-21T15:24:50Z</dcterms:created>
  <dcterms:modified xsi:type="dcterms:W3CDTF">2017-02-08T20:46:14Z</dcterms:modified>
</cp:coreProperties>
</file>